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3" r:id="rId15"/>
    <p:sldId id="274" r:id="rId16"/>
    <p:sldId id="275" r:id="rId17"/>
    <p:sldId id="276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01" y="2688054"/>
            <a:ext cx="8844197" cy="1143000"/>
          </a:xfrm>
        </p:spPr>
        <p:txBody>
          <a:bodyPr>
            <a:normAutofit/>
          </a:bodyPr>
          <a:lstStyle/>
          <a:p>
            <a:r>
              <a:rPr dirty="0"/>
              <a:t>Customer Service Excellence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6" y="143473"/>
            <a:ext cx="8087194" cy="890848"/>
          </a:xfrm>
        </p:spPr>
        <p:txBody>
          <a:bodyPr>
            <a:normAutofit/>
          </a:bodyPr>
          <a:lstStyle/>
          <a:p>
            <a:r>
              <a:rPr sz="3200" dirty="0"/>
              <a:t>Training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4322"/>
            <a:ext cx="8229600" cy="3385098"/>
          </a:xfrm>
        </p:spPr>
        <p:txBody>
          <a:bodyPr>
            <a:noAutofit/>
          </a:bodyPr>
          <a:lstStyle/>
          <a:p>
            <a:r>
              <a:rPr sz="1800" dirty="0"/>
              <a:t>- Build strong communication and empathy</a:t>
            </a:r>
          </a:p>
          <a:p>
            <a:r>
              <a:rPr sz="1800" dirty="0"/>
              <a:t>- Understand core customer service skills</a:t>
            </a:r>
          </a:p>
          <a:p>
            <a:r>
              <a:rPr sz="1800" dirty="0"/>
              <a:t>- Improve quality scores and reduce escalations</a:t>
            </a:r>
            <a:endParaRPr lang="en-IN" sz="1800" dirty="0"/>
          </a:p>
          <a:p>
            <a:endParaRPr lang="en-IN" sz="1800" dirty="0"/>
          </a:p>
          <a:p>
            <a:pPr marL="0" indent="0">
              <a:buNone/>
            </a:pPr>
            <a:r>
              <a:rPr lang="en-IN" sz="1800" dirty="0"/>
              <a:t>Build Strong Communication &amp; Empathy</a:t>
            </a:r>
          </a:p>
          <a:p>
            <a:pPr marL="0" indent="0">
              <a:buNone/>
            </a:pPr>
            <a:r>
              <a:rPr lang="en-IN" sz="1800" dirty="0"/>
              <a:t>Understand core customer service skills</a:t>
            </a:r>
          </a:p>
          <a:p>
            <a:pPr marL="0" indent="0">
              <a:buNone/>
            </a:pPr>
            <a:r>
              <a:rPr lang="en-IN" sz="1800" dirty="0"/>
              <a:t>e.g., active listening, clear responses, patience</a:t>
            </a:r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dirty="0"/>
              <a:t>Improve quality scores</a:t>
            </a:r>
          </a:p>
          <a:p>
            <a:pPr marL="0" indent="0">
              <a:buNone/>
            </a:pPr>
            <a:r>
              <a:rPr lang="en-IN" sz="1800" dirty="0"/>
              <a:t>e.g., follow scripts, personalize calls, use positive language</a:t>
            </a:r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dirty="0"/>
              <a:t>Reduce escalations</a:t>
            </a:r>
          </a:p>
          <a:p>
            <a:pPr marL="0" indent="0">
              <a:buNone/>
            </a:pPr>
            <a:r>
              <a:rPr lang="en-IN" sz="1800" dirty="0"/>
              <a:t>e.g., resolve concerns early, show empathy, offer solutions calmly</a:t>
            </a:r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dirty="0"/>
              <a:t>Better communication = Happier customers + Smoother calls</a:t>
            </a:r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/>
              <a:t>Why This Training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3890"/>
            <a:ext cx="8229600" cy="4525963"/>
          </a:xfrm>
        </p:spPr>
        <p:txBody>
          <a:bodyPr>
            <a:normAutofit/>
          </a:bodyPr>
          <a:lstStyle/>
          <a:p>
            <a:r>
              <a:rPr dirty="0"/>
              <a:t>- </a:t>
            </a:r>
            <a:r>
              <a:rPr sz="2400" dirty="0"/>
              <a:t>First impressions shape customer trust</a:t>
            </a:r>
          </a:p>
          <a:p>
            <a:r>
              <a:rPr sz="2400" dirty="0"/>
              <a:t>- Soft skills reduce frustration and improve retention</a:t>
            </a:r>
          </a:p>
          <a:p>
            <a:r>
              <a:rPr sz="2400" dirty="0"/>
              <a:t>- Right approach = Faster resolutions</a:t>
            </a:r>
            <a:endParaRPr lang="en-IN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* A great first minute sets the tone for the entire interaction.*</a:t>
            </a:r>
          </a:p>
          <a:p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Soft Skills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Patience</a:t>
            </a:r>
          </a:p>
          <a:p>
            <a:r>
              <a:t>- Attentiveness</a:t>
            </a:r>
          </a:p>
          <a:p>
            <a:r>
              <a:t>- Communication</a:t>
            </a:r>
          </a:p>
          <a:p>
            <a:r>
              <a:t>- Product Knowledge</a:t>
            </a:r>
          </a:p>
          <a:p>
            <a:r>
              <a:t>- Adaptability</a:t>
            </a:r>
          </a:p>
          <a:p>
            <a:r>
              <a:t>- Empathy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Stay calm even with difficult callers</a:t>
            </a:r>
          </a:p>
          <a:p>
            <a:r>
              <a:rPr dirty="0"/>
              <a:t>- Don’t rush or interrupt</a:t>
            </a:r>
          </a:p>
          <a:p>
            <a:r>
              <a:rPr dirty="0"/>
              <a:t>- Allow silence if customer is thinking</a:t>
            </a:r>
            <a:endParaRPr lang="en-IN" dirty="0"/>
          </a:p>
          <a:p>
            <a:r>
              <a:rPr lang="en-US" b="1" dirty="0"/>
              <a:t> Call Example (Patience):</a:t>
            </a:r>
            <a:br>
              <a:rPr lang="en-US" dirty="0"/>
            </a:br>
            <a:r>
              <a:rPr lang="en-US" dirty="0"/>
              <a:t>An upset customer kept repeating their issue. The executive remained calm, listened patiently, and reassured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Attentiveness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Let the customer speak fully</a:t>
            </a:r>
          </a:p>
          <a:p>
            <a:r>
              <a:rPr dirty="0"/>
              <a:t>- Take notes if needed</a:t>
            </a:r>
          </a:p>
          <a:p>
            <a:r>
              <a:rPr dirty="0"/>
              <a:t>- Use cues: tone, keywords, urgency</a:t>
            </a:r>
            <a:endParaRPr lang="en-IN" dirty="0"/>
          </a:p>
          <a:p>
            <a:r>
              <a:rPr lang="en-US" dirty="0"/>
              <a:t>The executive noticed the caller mentioned a previous complaint. They quickly pulled up the history and addressed it without the customer repeating details — showing they were fully attentive.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Communication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6898" cy="4983162"/>
          </a:xfrm>
        </p:spPr>
        <p:txBody>
          <a:bodyPr>
            <a:normAutofit fontScale="70000" lnSpcReduction="20000"/>
          </a:bodyPr>
          <a:lstStyle/>
          <a:p>
            <a:r>
              <a:rPr dirty="0"/>
              <a:t>- Speak clearly and respectfully</a:t>
            </a:r>
          </a:p>
          <a:p>
            <a:r>
              <a:rPr dirty="0"/>
              <a:t>- Confirm understanding</a:t>
            </a:r>
          </a:p>
          <a:p>
            <a:pPr marL="0" indent="0">
              <a:buNone/>
            </a:pPr>
            <a:r>
              <a:rPr lang="en-US" dirty="0"/>
              <a:t>        Avoid Filler Words &amp; Jargon</a:t>
            </a:r>
          </a:p>
          <a:p>
            <a:endParaRPr lang="en-US" dirty="0"/>
          </a:p>
          <a:p>
            <a:r>
              <a:rPr lang="en-US" dirty="0"/>
              <a:t>Filler Words:</a:t>
            </a:r>
          </a:p>
          <a:p>
            <a:r>
              <a:rPr lang="en-US" dirty="0"/>
              <a:t>Um, like, you know, actually, basically</a:t>
            </a:r>
          </a:p>
          <a:p>
            <a:r>
              <a:rPr lang="en-US" dirty="0"/>
              <a:t>✅ Keep it clear and direct.</a:t>
            </a:r>
          </a:p>
          <a:p>
            <a:endParaRPr lang="en-US" dirty="0"/>
          </a:p>
          <a:p>
            <a:r>
              <a:rPr lang="en-US" dirty="0"/>
              <a:t>Jargon:</a:t>
            </a:r>
          </a:p>
          <a:p>
            <a:r>
              <a:rPr lang="en-US" dirty="0"/>
              <a:t>Synergy → "Work together"</a:t>
            </a:r>
          </a:p>
          <a:p>
            <a:r>
              <a:rPr lang="en-US" dirty="0"/>
              <a:t>Bandwidth → "Time"</a:t>
            </a:r>
          </a:p>
          <a:p>
            <a:r>
              <a:rPr lang="en-US" dirty="0"/>
              <a:t>Circle back → "Follow up"</a:t>
            </a:r>
          </a:p>
          <a:p>
            <a:r>
              <a:rPr lang="en-US" dirty="0"/>
              <a:t>✅ Use plain, simple language.</a:t>
            </a:r>
          </a:p>
          <a:p>
            <a:r>
              <a:rPr lang="en-US" dirty="0"/>
              <a:t>🟢 Be concise. Say what you mean.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Product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Understand basic troubleshooting steps</a:t>
            </a:r>
          </a:p>
          <a:p>
            <a:r>
              <a:rPr dirty="0"/>
              <a:t>- Know company policies and common FAQs</a:t>
            </a:r>
          </a:p>
          <a:p>
            <a:r>
              <a:rPr dirty="0"/>
              <a:t>- Never guess; check if unsure</a:t>
            </a:r>
            <a:endParaRPr lang="en-IN" dirty="0"/>
          </a:p>
          <a:p>
            <a:r>
              <a:rPr lang="en-US" dirty="0"/>
              <a:t>The customer asked about a feature. The agent confidently explained its use and benefits, helping the caller make a quick decision.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Adaptability &amp; Flexibility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Change tone as per customer mood</a:t>
            </a:r>
          </a:p>
          <a:p>
            <a:r>
              <a:rPr dirty="0"/>
              <a:t>- Handle unknown or tricky questions calmly</a:t>
            </a:r>
          </a:p>
          <a:p>
            <a:r>
              <a:rPr dirty="0"/>
              <a:t>- Be open to shifting between tasks/cases</a:t>
            </a:r>
            <a:endParaRPr lang="en-IN" dirty="0"/>
          </a:p>
          <a:p>
            <a:r>
              <a:rPr lang="en-US" dirty="0"/>
              <a:t>A customer called with an unusual request outside standard procedure. The executive quickly adapted, found a workaround, and ensured the issue was resolved without escalation.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Empathy &amp;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- Show emotional intelligence</a:t>
            </a:r>
          </a:p>
          <a:p>
            <a:r>
              <a:rPr dirty="0"/>
              <a:t>- Acknowledge frustration: “I understand…”</a:t>
            </a:r>
          </a:p>
          <a:p>
            <a:r>
              <a:rPr dirty="0"/>
              <a:t>- Use soft tone + supportive language</a:t>
            </a:r>
            <a:endParaRPr lang="en-IN" dirty="0"/>
          </a:p>
          <a:p>
            <a:r>
              <a:rPr lang="en-US" b="1" dirty="0"/>
              <a:t>Call Example:</a:t>
            </a:r>
            <a:br>
              <a:rPr lang="en-US" dirty="0"/>
            </a:br>
            <a:r>
              <a:rPr lang="en-US" dirty="0"/>
              <a:t>The customer was upset about a delayed blood test. The executive acknowledged their frustration, apologized sincerely, and offered a solution — making the caller feel heard and valued.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Do’s &amp; Don’ts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t>✅ Do:</a:t>
            </a:r>
          </a:p>
          <a:p>
            <a:r>
              <a:t>- Let customers speak</a:t>
            </a:r>
          </a:p>
          <a:p>
            <a:r>
              <a:t>- Acknowledge concerns</a:t>
            </a:r>
          </a:p>
          <a:p>
            <a:r>
              <a:t>- Use clear, polite language</a:t>
            </a:r>
          </a:p>
          <a:p>
            <a:r>
              <a:t>- Confirm the issue</a:t>
            </a:r>
          </a:p>
          <a:p>
            <a:endParaRPr/>
          </a:p>
          <a:p>
            <a:r>
              <a:t>❌ Don’t:</a:t>
            </a:r>
          </a:p>
          <a:p>
            <a:r>
              <a:t>- Interrupt or guess</a:t>
            </a:r>
          </a:p>
          <a:p>
            <a:r>
              <a:t>- Be dismissive or cold</a:t>
            </a:r>
          </a:p>
          <a:p>
            <a:r>
              <a:t>- Use slang or abrupt tone</a:t>
            </a:r>
          </a:p>
          <a:p>
            <a:r>
              <a:t>- Jump to solutions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Sample Phrases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"Thank you for your patience."</a:t>
            </a:r>
          </a:p>
          <a:p>
            <a:r>
              <a:rPr dirty="0"/>
              <a:t>- "I completely understand how that feels."</a:t>
            </a:r>
          </a:p>
          <a:p>
            <a:r>
              <a:rPr dirty="0"/>
              <a:t>- "Let me take a moment to look into that."</a:t>
            </a:r>
          </a:p>
          <a:p>
            <a:r>
              <a:rPr dirty="0"/>
              <a:t>- "You’ve been very helpful explaining that."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8116-E475-521B-FF76-D6C786D2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General Courtesy &amp; Patience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2F9BEC6-3929-ADC0-A67F-0D6D66883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" y="1897323"/>
            <a:ext cx="914399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Thank you for bearing with me.”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 appreciate your understanding.”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“Thanks for holding while I check on that.”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 know your time is valuable, thank you for waiting.”</a:t>
            </a:r>
          </a:p>
        </p:txBody>
      </p:sp>
    </p:spTree>
    <p:extLst>
      <p:ext uri="{BB962C8B-B14F-4D97-AF65-F5344CB8AC3E}">
        <p14:creationId xmlns:p14="http://schemas.microsoft.com/office/powerpoint/2010/main" val="448205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226AA-1C3B-1217-5124-C277B5EB3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Showing Empathy &amp; Understanding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98829E-2697-5162-E362-70E12C03D8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6346" y="2064020"/>
            <a:ext cx="834045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can imagine how frustrating that must be.”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“I’m sorry you’ve had to deal with this.”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“I’m here to help resolve this for you.”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“That sounds like a difficult situation.”</a:t>
            </a:r>
          </a:p>
        </p:txBody>
      </p:sp>
    </p:spTree>
    <p:extLst>
      <p:ext uri="{BB962C8B-B14F-4D97-AF65-F5344CB8AC3E}">
        <p14:creationId xmlns:p14="http://schemas.microsoft.com/office/powerpoint/2010/main" val="1552774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5410-CA1F-63A8-8614-08FF57DA7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28" y="154716"/>
            <a:ext cx="8229600" cy="1143000"/>
          </a:xfrm>
        </p:spPr>
        <p:txBody>
          <a:bodyPr/>
          <a:lstStyle/>
          <a:p>
            <a:r>
              <a:rPr lang="en-IN" dirty="0"/>
              <a:t>Clarifying &amp; Confirming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E0EC088-D6F9-C6E9-A8A5-45983443C5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9921" y="1792392"/>
            <a:ext cx="890415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“Just to make sure I’m on the same page…”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“Could you please clarify that for me?”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“Let me repeat that back to you to confirm.”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 want to make sure I fully understand your concern.”</a:t>
            </a:r>
          </a:p>
        </p:txBody>
      </p:sp>
    </p:spTree>
    <p:extLst>
      <p:ext uri="{BB962C8B-B14F-4D97-AF65-F5344CB8AC3E}">
        <p14:creationId xmlns:p14="http://schemas.microsoft.com/office/powerpoint/2010/main" val="2458319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CFE9-28ED-BF84-E39B-2AE79DBC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79" y="274638"/>
            <a:ext cx="8229600" cy="1143000"/>
          </a:xfrm>
        </p:spPr>
        <p:txBody>
          <a:bodyPr/>
          <a:lstStyle/>
          <a:p>
            <a:r>
              <a:rPr lang="en-IN" dirty="0"/>
              <a:t>Taking Action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20727C8-EBDF-A73A-9ECB-15AFA67F44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1883031"/>
            <a:ext cx="9144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“I’ll escalate this to the right team right away.”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“Let me see what options we have.”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“I’m checking that for you now.”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“I’ll follow up and get back to you as soon as possible.”</a:t>
            </a:r>
          </a:p>
        </p:txBody>
      </p:sp>
    </p:spTree>
    <p:extLst>
      <p:ext uri="{BB962C8B-B14F-4D97-AF65-F5344CB8AC3E}">
        <p14:creationId xmlns:p14="http://schemas.microsoft.com/office/powerpoint/2010/main" val="550098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121B-4F09-5CA3-4DEB-3143BF2ED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Positive Closing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FF90B52-B9EC-61FD-2429-C27C3AB05E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465" y="1421094"/>
            <a:ext cx="903906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“Is there anything else I can assist you with today?”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“Thank you for choosing to speak with us.”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 appreciate your cooperation.”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“It’s been a pleasure assisting you today.”</a:t>
            </a:r>
          </a:p>
        </p:txBody>
      </p:sp>
    </p:spTree>
    <p:extLst>
      <p:ext uri="{BB962C8B-B14F-4D97-AF65-F5344CB8AC3E}">
        <p14:creationId xmlns:p14="http://schemas.microsoft.com/office/powerpoint/2010/main" val="3120062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Practice Activity (Roleplay)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Scenario 1: Angry customer</a:t>
            </a:r>
          </a:p>
          <a:p>
            <a:r>
              <a:rPr dirty="0"/>
              <a:t>- Scenario 2: Confused customer</a:t>
            </a:r>
          </a:p>
          <a:p>
            <a:r>
              <a:rPr dirty="0"/>
              <a:t>- Scenario 3: Polite but impatient customer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Evaluation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Used friendly tone and clear greeting</a:t>
            </a:r>
          </a:p>
          <a:p>
            <a:r>
              <a:t>- Understood and confirmed issue</a:t>
            </a:r>
          </a:p>
          <a:p>
            <a:r>
              <a:t>- Showed empathy</a:t>
            </a:r>
          </a:p>
          <a:p>
            <a:r>
              <a:t>- Communicated clearly and confidently</a:t>
            </a:r>
          </a:p>
          <a:p>
            <a:r>
              <a:t>- Was flexible and patient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–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Soft skills are as important as product knowledge</a:t>
            </a:r>
          </a:p>
          <a:p>
            <a:r>
              <a:t>- A good call = Calm + Clear + Caring</a:t>
            </a:r>
          </a:p>
          <a:p>
            <a:r>
              <a:t>- Aim: Professionalism + Human touch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"Let’s commit to better service, one call at a time."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862</Words>
  <Application>Microsoft Office PowerPoint</Application>
  <PresentationFormat>On-screen Show (4:3)</PresentationFormat>
  <Paragraphs>144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Customer Service Excellence Training</vt:lpstr>
      <vt:lpstr>Training Objectives</vt:lpstr>
      <vt:lpstr>Why This Training Matters</vt:lpstr>
      <vt:lpstr>Key Soft Skills Overview</vt:lpstr>
      <vt:lpstr>Patience</vt:lpstr>
      <vt:lpstr>Attentiveness</vt:lpstr>
      <vt:lpstr>Communication Skills</vt:lpstr>
      <vt:lpstr>Product Knowledge</vt:lpstr>
      <vt:lpstr>Adaptability &amp; Flexibility</vt:lpstr>
      <vt:lpstr>Empathy &amp; Understanding</vt:lpstr>
      <vt:lpstr>Do’s &amp; Don’ts Summary</vt:lpstr>
      <vt:lpstr>Sample Phrases</vt:lpstr>
      <vt:lpstr>General Courtesy &amp; Patience</vt:lpstr>
      <vt:lpstr>Showing Empathy &amp; Understanding</vt:lpstr>
      <vt:lpstr>Clarifying &amp; Confirming</vt:lpstr>
      <vt:lpstr>Taking Action</vt:lpstr>
      <vt:lpstr>Positive Closing</vt:lpstr>
      <vt:lpstr>Practice Activity (Roleplay)</vt:lpstr>
      <vt:lpstr>Evaluation Checklist</vt:lpstr>
      <vt:lpstr>Summary – Key Takeaways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RAHUL  ASADE</cp:lastModifiedBy>
  <cp:revision>4</cp:revision>
  <dcterms:created xsi:type="dcterms:W3CDTF">2013-01-27T09:14:16Z</dcterms:created>
  <dcterms:modified xsi:type="dcterms:W3CDTF">2025-07-15T05:25:10Z</dcterms:modified>
  <cp:category/>
</cp:coreProperties>
</file>