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57" r:id="rId5"/>
    <p:sldId id="259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5DBD-43FC-40A8-8204-8731475E8D04}" type="datetimeFigureOut">
              <a:rPr lang="en-US" smtClean="0"/>
              <a:pPr/>
              <a:t>09-Apr-25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0E462-0708-4338-B157-0DDCACC6B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5DBD-43FC-40A8-8204-8731475E8D04}" type="datetimeFigureOut">
              <a:rPr lang="en-US" smtClean="0"/>
              <a:pPr/>
              <a:t>09-Apr-25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0E462-0708-4338-B157-0DDCACC6B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5DBD-43FC-40A8-8204-8731475E8D04}" type="datetimeFigureOut">
              <a:rPr lang="en-US" smtClean="0"/>
              <a:pPr/>
              <a:t>09-Apr-25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0E462-0708-4338-B157-0DDCACC6B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5DBD-43FC-40A8-8204-8731475E8D04}" type="datetimeFigureOut">
              <a:rPr lang="en-US" smtClean="0"/>
              <a:pPr/>
              <a:t>09-Apr-25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0E462-0708-4338-B157-0DDCACC6B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5DBD-43FC-40A8-8204-8731475E8D04}" type="datetimeFigureOut">
              <a:rPr lang="en-US" smtClean="0"/>
              <a:pPr/>
              <a:t>09-Apr-25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0E462-0708-4338-B157-0DDCACC6B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5DBD-43FC-40A8-8204-8731475E8D04}" type="datetimeFigureOut">
              <a:rPr lang="en-US" smtClean="0"/>
              <a:pPr/>
              <a:t>09-Apr-25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0E462-0708-4338-B157-0DDCACC6B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5DBD-43FC-40A8-8204-8731475E8D04}" type="datetimeFigureOut">
              <a:rPr lang="en-US" smtClean="0"/>
              <a:pPr/>
              <a:t>09-Apr-25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0E462-0708-4338-B157-0DDCACC6B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5DBD-43FC-40A8-8204-8731475E8D04}" type="datetimeFigureOut">
              <a:rPr lang="en-US" smtClean="0"/>
              <a:pPr/>
              <a:t>09-Apr-25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0E462-0708-4338-B157-0DDCACC6B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5DBD-43FC-40A8-8204-8731475E8D04}" type="datetimeFigureOut">
              <a:rPr lang="en-US" smtClean="0"/>
              <a:pPr/>
              <a:t>09-Apr-25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0E462-0708-4338-B157-0DDCACC6B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5DBD-43FC-40A8-8204-8731475E8D04}" type="datetimeFigureOut">
              <a:rPr lang="en-US" smtClean="0"/>
              <a:pPr/>
              <a:t>09-Apr-25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0E462-0708-4338-B157-0DDCACC6B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5DBD-43FC-40A8-8204-8731475E8D04}" type="datetimeFigureOut">
              <a:rPr lang="en-US" smtClean="0"/>
              <a:pPr/>
              <a:t>09-Apr-25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0E462-0708-4338-B157-0DDCACC6B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F5DBD-43FC-40A8-8204-8731475E8D04}" type="datetimeFigureOut">
              <a:rPr lang="en-US" smtClean="0"/>
              <a:pPr/>
              <a:t>09-Apr-25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0E462-0708-4338-B157-0DDCACC6B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upport@zealver.lif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tor.mycarehealth.in/newLogin.php?redirect=/patientRecord.php?patient_id=7802&amp;alerts=RTI." TargetMode="External"/><Relationship Id="rId7" Type="http://schemas.openxmlformats.org/officeDocument/2006/relationships/hyperlink" Target="https://docs.google.com/forms/d/10KuLIvFqkXf0JrDOCbAMdLOrRgzXdBOiv0IFlhZUNWk/viewform?edit_requested=true" TargetMode="External"/><Relationship Id="rId2" Type="http://schemas.openxmlformats.org/officeDocument/2006/relationships/hyperlink" Target="https://my.exotel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google.com/forms/d/e/1FAIpQLSdMFfgkLgucBZDeiemKeimNHvRosRUvTF8xVRZGZJNEY5e2tQ/viewform" TargetMode="External"/><Relationship Id="rId5" Type="http://schemas.openxmlformats.org/officeDocument/2006/relationships/hyperlink" Target="https://docs.google.com/forms/d/1ay3h5Xn6muu2a5cXlpEnmqePM6tlCfn6-KNjHXhoLoQ/viewform?edit_requested=true" TargetMode="External"/><Relationship Id="rId4" Type="http://schemas.openxmlformats.org/officeDocument/2006/relationships/hyperlink" Target="https://desk.zoho.in/agent/mycarehealthsolutions/mycare-doctor-tele-consult/tickets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chemist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838200"/>
          </a:xfrm>
        </p:spPr>
        <p:txBody>
          <a:bodyPr>
            <a:noAutofit/>
          </a:bodyPr>
          <a:lstStyle/>
          <a:p>
            <a:r>
              <a:rPr lang="en-US" sz="3200" b="1" dirty="0"/>
              <a:t>Training Module: Call Handling and Service Request </a:t>
            </a:r>
            <a:r>
              <a:rPr lang="en-US" sz="3200" b="1" dirty="0" smtClean="0"/>
              <a:t>Process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1600200"/>
            <a:ext cx="6400800" cy="685800"/>
          </a:xfrm>
        </p:spPr>
        <p:txBody>
          <a:bodyPr/>
          <a:lstStyle/>
          <a:p>
            <a:r>
              <a:rPr lang="en-IN" b="1" dirty="0"/>
              <a:t>Call Opening – Introduction:</a:t>
            </a:r>
            <a:endParaRPr lang="en-US" dirty="0"/>
          </a:p>
          <a:p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066800" y="3505200"/>
            <a:ext cx="69342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lvl="0" algn="ctr">
              <a:spcBef>
                <a:spcPct val="20000"/>
              </a:spcBef>
            </a:pPr>
            <a:r>
              <a:rPr lang="en-US" sz="3200" dirty="0"/>
              <a:t>"Good morning, this is </a:t>
            </a:r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John </a:t>
            </a:r>
            <a:r>
              <a:rPr lang="en-US" sz="3200" dirty="0"/>
              <a:t>calling from Zealver. I see you tried </a:t>
            </a:r>
            <a:r>
              <a:rPr lang="en-US" sz="3200" dirty="0" smtClean="0"/>
              <a:t>reaching </a:t>
            </a:r>
            <a:r>
              <a:rPr lang="en-US" sz="3200" dirty="0"/>
              <a:t>our customer support. How may I assist you today?"</a:t>
            </a: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295400" y="2590800"/>
            <a:ext cx="69342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90600" y="2438400"/>
            <a:ext cx="6934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lvl="0" algn="ctr">
              <a:spcBef>
                <a:spcPct val="20000"/>
              </a:spcBef>
            </a:pPr>
            <a:r>
              <a:rPr lang="en-US" sz="2800" b="1" dirty="0" smtClean="0"/>
              <a:t>Keep this call </a:t>
            </a:r>
            <a:r>
              <a:rPr lang="en-US" sz="2800" b="1" dirty="0"/>
              <a:t>opening standard for all the calls:-</a:t>
            </a: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219200" y="5257800"/>
            <a:ext cx="6934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lvl="0" algn="ctr">
              <a:spcBef>
                <a:spcPct val="20000"/>
              </a:spcBef>
            </a:pPr>
            <a:r>
              <a:rPr lang="en-US" sz="2800" b="1" dirty="0" smtClean="0">
                <a:hlinkClick r:id="rId2"/>
              </a:rPr>
              <a:t>Support@zealver.life</a:t>
            </a:r>
            <a:r>
              <a:rPr lang="en-US" sz="2800" b="1" dirty="0" smtClean="0"/>
              <a:t> </a:t>
            </a:r>
          </a:p>
          <a:p>
            <a:pPr lvl="0" algn="ctr">
              <a:spcBef>
                <a:spcPct val="20000"/>
              </a:spcBef>
            </a:pPr>
            <a:r>
              <a:rPr lang="en-US" sz="2800" b="1" dirty="0" smtClean="0"/>
              <a:t>020-71531330</a:t>
            </a: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Website &amp; Google 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Websites</a:t>
            </a:r>
          </a:p>
          <a:p>
            <a:r>
              <a:rPr lang="en-US" sz="1800" dirty="0" smtClean="0">
                <a:hlinkClick r:id="rId2"/>
              </a:rPr>
              <a:t>EXOTEL</a:t>
            </a:r>
            <a:endParaRPr lang="en-US" sz="1800" dirty="0" smtClean="0"/>
          </a:p>
          <a:p>
            <a:r>
              <a:rPr lang="en-US" sz="1800" dirty="0" smtClean="0">
                <a:hlinkClick r:id="rId3"/>
              </a:rPr>
              <a:t>MEDIEXCEL</a:t>
            </a:r>
            <a:endParaRPr lang="en-US" sz="1800" dirty="0" smtClean="0"/>
          </a:p>
          <a:p>
            <a:r>
              <a:rPr lang="en-US" sz="1800" dirty="0" smtClean="0">
                <a:hlinkClick r:id="rId4"/>
              </a:rPr>
              <a:t>ZOHO</a:t>
            </a:r>
            <a:endParaRPr lang="en-US" sz="1800" dirty="0" smtClean="0"/>
          </a:p>
          <a:p>
            <a:pPr>
              <a:buNone/>
            </a:pPr>
            <a:r>
              <a:rPr lang="en-US" sz="2800" dirty="0" smtClean="0"/>
              <a:t>Feedback Forms </a:t>
            </a:r>
          </a:p>
          <a:p>
            <a:r>
              <a:rPr lang="en-US" sz="1800" dirty="0" smtClean="0">
                <a:hlinkClick r:id="rId5"/>
              </a:rPr>
              <a:t>Eldercare</a:t>
            </a:r>
            <a:endParaRPr lang="en-US" sz="1800" dirty="0" smtClean="0">
              <a:hlinkClick r:id="rId6"/>
            </a:endParaRPr>
          </a:p>
          <a:p>
            <a:r>
              <a:rPr lang="en-US" sz="1800" dirty="0" smtClean="0">
                <a:hlinkClick r:id="rId6"/>
              </a:rPr>
              <a:t>Health Coach</a:t>
            </a:r>
            <a:endParaRPr lang="en-US" sz="1800" dirty="0" smtClean="0"/>
          </a:p>
          <a:p>
            <a:r>
              <a:rPr lang="en-US" sz="1800" dirty="0" smtClean="0">
                <a:hlinkClick r:id="rId7"/>
              </a:rPr>
              <a:t>Pregnancy Care</a:t>
            </a:r>
            <a:endParaRPr lang="en-US" sz="1800" dirty="0" smtClean="0"/>
          </a:p>
          <a:p>
            <a:pPr>
              <a:buNone/>
            </a:pPr>
            <a:r>
              <a:rPr lang="en-US" sz="2800" dirty="0" smtClean="0"/>
              <a:t>Google Sheet</a:t>
            </a:r>
          </a:p>
          <a:p>
            <a:r>
              <a:rPr lang="en-US" sz="2000" dirty="0" smtClean="0"/>
              <a:t>Customer Experience Sheet</a:t>
            </a:r>
          </a:p>
          <a:p>
            <a:r>
              <a:rPr lang="en-US" sz="2000" dirty="0" smtClean="0"/>
              <a:t>Zealver All Plan Details</a:t>
            </a:r>
          </a:p>
          <a:p>
            <a:r>
              <a:rPr lang="en-US" sz="2000" dirty="0" smtClean="0"/>
              <a:t>Eldercare User Guide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487362"/>
          </a:xfrm>
        </p:spPr>
        <p:txBody>
          <a:bodyPr>
            <a:noAutofit/>
          </a:bodyPr>
          <a:lstStyle/>
          <a:p>
            <a:r>
              <a:rPr lang="en-IN" sz="2800" b="1" dirty="0" smtClean="0"/>
              <a:t>Appointment Scheduling for Consultation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534400" cy="58674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2600" dirty="0" smtClean="0"/>
              <a:t>As we receive a call from the member/employee for a Dr. consultation we need ask date and time. </a:t>
            </a:r>
          </a:p>
          <a:p>
            <a:pPr marL="0" indent="0">
              <a:buNone/>
            </a:pPr>
            <a:r>
              <a:rPr lang="en-US" sz="2600" dirty="0" smtClean="0"/>
              <a:t>Once we receive a request from the member/employee for a any Dr. Consultation. It could be:- </a:t>
            </a:r>
          </a:p>
          <a:p>
            <a:pPr marL="0" indent="0"/>
            <a:r>
              <a:rPr lang="en-US" sz="2600" dirty="0" smtClean="0"/>
              <a:t>General Physician</a:t>
            </a:r>
          </a:p>
          <a:p>
            <a:pPr marL="0" indent="0"/>
            <a:r>
              <a:rPr lang="en-US" sz="2600" dirty="0" smtClean="0"/>
              <a:t>Dietician/Nutritionist</a:t>
            </a:r>
          </a:p>
          <a:p>
            <a:pPr marL="0" indent="0"/>
            <a:r>
              <a:rPr lang="en-US" sz="2600" dirty="0" smtClean="0"/>
              <a:t>Gynecologist</a:t>
            </a:r>
          </a:p>
          <a:p>
            <a:pPr marL="0" indent="0"/>
            <a:r>
              <a:rPr lang="en-US" sz="2600" dirty="0" smtClean="0"/>
              <a:t>Counselor/ Psychologist</a:t>
            </a:r>
          </a:p>
          <a:p>
            <a:pPr marL="0" indent="0"/>
            <a:r>
              <a:rPr lang="en-US" sz="2600" dirty="0" smtClean="0"/>
              <a:t>Physiotherapist</a:t>
            </a:r>
          </a:p>
          <a:p>
            <a:pPr marL="0" indent="0"/>
            <a:r>
              <a:rPr lang="en-US" sz="2600" dirty="0" smtClean="0"/>
              <a:t>Geriatrician</a:t>
            </a:r>
          </a:p>
          <a:p>
            <a:pPr marL="0" indent="0">
              <a:buNone/>
            </a:pPr>
            <a:r>
              <a:rPr lang="en-US" sz="2600" dirty="0" smtClean="0"/>
              <a:t>Check if the member is eligible as per their corporate for the respective Dr. consultation in Zealver all plan details sheet.</a:t>
            </a:r>
          </a:p>
          <a:p>
            <a:pPr marL="0" indent="0">
              <a:buNone/>
            </a:pPr>
            <a:r>
              <a:rPr lang="en-US" sz="2600" dirty="0" smtClean="0"/>
              <a:t>And then we need to send an email for Doctors consultation with the OPS team.</a:t>
            </a:r>
          </a:p>
          <a:p>
            <a:pPr marL="0" indent="0">
              <a:buNone/>
            </a:pPr>
            <a:r>
              <a:rPr lang="en-US" sz="2200" b="1" dirty="0" smtClean="0"/>
              <a:t>DO NOT CONFIRM ANYTHING ON CALL –  ONCE WE RECEIVE THE CONFIRMATION FROM OPS WE NEED TO INFORM THE MEMBER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Email Draft:-  </a:t>
            </a:r>
          </a:p>
          <a:p>
            <a:pPr>
              <a:buNone/>
            </a:pPr>
            <a:r>
              <a:rPr lang="en-US" sz="2500" dirty="0" smtClean="0"/>
              <a:t>Dear OPS TEAM,</a:t>
            </a:r>
          </a:p>
          <a:p>
            <a:pPr>
              <a:buNone/>
            </a:pPr>
            <a:r>
              <a:rPr lang="en-US" sz="2500" dirty="0" smtClean="0"/>
              <a:t>I hope this message finds you well.</a:t>
            </a:r>
          </a:p>
          <a:p>
            <a:pPr marL="0" indent="0">
              <a:buNone/>
            </a:pPr>
            <a:r>
              <a:rPr lang="en-US" sz="2500" dirty="0" smtClean="0"/>
              <a:t>We have received a TAT call for consultation request from an employee/member of [CORPORATE] . The request is for a </a:t>
            </a:r>
            <a:r>
              <a:rPr lang="en-US" sz="2500" b="1" dirty="0" smtClean="0"/>
              <a:t>General Physician consultation</a:t>
            </a:r>
            <a:r>
              <a:rPr lang="en-US" sz="2500" dirty="0" smtClean="0"/>
              <a:t>, scheduled for </a:t>
            </a:r>
            <a:r>
              <a:rPr lang="en-US" sz="2500" b="1" dirty="0" smtClean="0"/>
              <a:t>today/tomorrow/Date at [TIME 8:30 AM]</a:t>
            </a:r>
            <a:r>
              <a:rPr lang="en-US" sz="2500" dirty="0" smtClean="0"/>
              <a:t>. We kindly request you to make the necessary arrangements for this consultation at the earliest.</a:t>
            </a:r>
          </a:p>
          <a:p>
            <a:pPr>
              <a:buNone/>
            </a:pPr>
            <a:r>
              <a:rPr lang="en-US" sz="2500" dirty="0" smtClean="0"/>
              <a:t>Please find the consultation details below:</a:t>
            </a:r>
          </a:p>
          <a:p>
            <a:r>
              <a:rPr lang="en-US" sz="2500" b="1" dirty="0" smtClean="0"/>
              <a:t>Member Name:</a:t>
            </a:r>
            <a:r>
              <a:rPr lang="en-US" sz="2500" dirty="0" smtClean="0"/>
              <a:t> XXXX XXXXX</a:t>
            </a:r>
          </a:p>
          <a:p>
            <a:r>
              <a:rPr lang="en-US" sz="2500" b="1" dirty="0" smtClean="0"/>
              <a:t>EHR ID:</a:t>
            </a:r>
            <a:r>
              <a:rPr lang="en-US" sz="2500" dirty="0" smtClean="0"/>
              <a:t> MU-A01-AAAXXXX</a:t>
            </a:r>
          </a:p>
          <a:p>
            <a:r>
              <a:rPr lang="en-US" sz="2500" b="1" dirty="0" smtClean="0"/>
              <a:t>Point of Contact:</a:t>
            </a:r>
            <a:r>
              <a:rPr lang="en-US" sz="2500" dirty="0" smtClean="0"/>
              <a:t> 98XXXXXXX</a:t>
            </a:r>
          </a:p>
          <a:p>
            <a:pPr marL="0" indent="0">
              <a:buNone/>
            </a:pPr>
            <a:r>
              <a:rPr lang="en-US" sz="2500" dirty="0" smtClean="0"/>
              <a:t>Kindly confirm once the arrangements have been made. Should you require any additional information or assistance, please do not hesitate to reach out.</a:t>
            </a:r>
          </a:p>
          <a:p>
            <a:pPr>
              <a:buNone/>
            </a:pPr>
            <a:r>
              <a:rPr lang="en-US" sz="2500" dirty="0" smtClean="0"/>
              <a:t>Thank you for your prompt attention to this matter.</a:t>
            </a:r>
          </a:p>
          <a:p>
            <a:pPr>
              <a:buNone/>
            </a:pPr>
            <a:r>
              <a:rPr lang="en-US" sz="2500" dirty="0" smtClean="0"/>
              <a:t>Warm regards,</a:t>
            </a:r>
            <a:endParaRPr lang="en-US" sz="4200" dirty="0" smtClean="0"/>
          </a:p>
          <a:p>
            <a:pPr marL="0" indent="0"/>
            <a:endParaRPr lang="en-US" dirty="0" smtClean="0"/>
          </a:p>
          <a:p>
            <a:pPr marL="0" indent="0"/>
            <a:endParaRPr lang="en-US" dirty="0" smtClean="0"/>
          </a:p>
          <a:p>
            <a:pPr marL="0" indent="0"/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Incoming </a:t>
            </a:r>
            <a:r>
              <a:rPr lang="en-US" sz="3600" b="1" dirty="0"/>
              <a:t>Call – Missed </a:t>
            </a:r>
            <a:r>
              <a:rPr lang="en-US" sz="3600" b="1" dirty="0" smtClean="0"/>
              <a:t>Callback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Verify Appointment Details</a:t>
            </a:r>
            <a:r>
              <a:rPr lang="en-IN" b="1" dirty="0" smtClean="0"/>
              <a:t>: TAT 5mins</a:t>
            </a:r>
          </a:p>
          <a:p>
            <a:r>
              <a:rPr lang="en-IN" dirty="0" smtClean="0"/>
              <a:t>Check in </a:t>
            </a:r>
            <a:r>
              <a:rPr lang="en-IN" dirty="0" err="1" smtClean="0"/>
              <a:t>Exotel</a:t>
            </a:r>
            <a:r>
              <a:rPr lang="en-IN" dirty="0" smtClean="0"/>
              <a:t> if anyone has called the same number before and give them this </a:t>
            </a:r>
            <a:r>
              <a:rPr lang="en-IN" dirty="0" err="1" smtClean="0"/>
              <a:t>callback</a:t>
            </a:r>
            <a:r>
              <a:rPr lang="en-IN" dirty="0" smtClean="0"/>
              <a:t> in </a:t>
            </a:r>
            <a:r>
              <a:rPr lang="en-IN" dirty="0" err="1" smtClean="0"/>
              <a:t>whatsapp</a:t>
            </a:r>
            <a:r>
              <a:rPr lang="en-IN" dirty="0" smtClean="0"/>
              <a:t> Dr consultation group</a:t>
            </a:r>
            <a:endParaRPr lang="en-US" dirty="0"/>
          </a:p>
          <a:p>
            <a:pPr lvl="0"/>
            <a:r>
              <a:rPr lang="en-IN" dirty="0"/>
              <a:t>Check in </a:t>
            </a:r>
            <a:r>
              <a:rPr lang="en-IN" dirty="0" err="1"/>
              <a:t>Medixcel</a:t>
            </a:r>
            <a:r>
              <a:rPr lang="en-IN" dirty="0"/>
              <a:t> to see if an appointment was scheduled for the member or if any internal team member had contacted the member for a doctor consultation.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Appointment Rescheduling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sz="2000" b="1" dirty="0"/>
              <a:t>Rescheduling Process</a:t>
            </a:r>
            <a:r>
              <a:rPr lang="en-IN" sz="2000" dirty="0"/>
              <a:t>:</a:t>
            </a:r>
            <a:endParaRPr lang="en-US" sz="2000" dirty="0"/>
          </a:p>
          <a:p>
            <a:pPr lvl="0"/>
            <a:r>
              <a:rPr lang="en-IN" sz="1600" dirty="0"/>
              <a:t>If a member requests to cancel or reschedule an appointment:</a:t>
            </a:r>
            <a:endParaRPr lang="en-US" sz="1600" dirty="0"/>
          </a:p>
          <a:p>
            <a:pPr lvl="1"/>
            <a:r>
              <a:rPr lang="en-IN" sz="1400" dirty="0"/>
              <a:t>Confirm the new preferred date and time.</a:t>
            </a:r>
            <a:endParaRPr lang="en-US" sz="1400" dirty="0"/>
          </a:p>
          <a:p>
            <a:pPr lvl="1"/>
            <a:r>
              <a:rPr lang="en-IN" sz="1400" dirty="0"/>
              <a:t>Check with the internal team to ensure the doctor is available at the requested time.</a:t>
            </a:r>
            <a:endParaRPr lang="en-US" sz="1400" dirty="0"/>
          </a:p>
          <a:p>
            <a:pPr lvl="1"/>
            <a:r>
              <a:rPr lang="en-IN" sz="1400" dirty="0"/>
              <a:t>Send an email to OPS with the new date and doctor availability.</a:t>
            </a:r>
            <a:endParaRPr lang="en-US" sz="1400" dirty="0"/>
          </a:p>
          <a:p>
            <a:r>
              <a:rPr lang="en-IN" sz="1600" dirty="0"/>
              <a:t>Once confirmed, inform the member of the updated appointment details</a:t>
            </a:r>
            <a:r>
              <a:rPr lang="en-IN" sz="1600" dirty="0" smtClean="0"/>
              <a:t>.</a:t>
            </a:r>
          </a:p>
          <a:p>
            <a:r>
              <a:rPr lang="en-US" sz="1600" b="1" dirty="0" smtClean="0"/>
              <a:t>Email to be sent</a:t>
            </a:r>
          </a:p>
          <a:p>
            <a:r>
              <a:rPr lang="en-US" sz="1600" dirty="0" smtClean="0"/>
              <a:t>Subject: Request to Reschedule Appointment</a:t>
            </a:r>
          </a:p>
          <a:p>
            <a:pPr>
              <a:buNone/>
            </a:pP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Dear [OPS Team],</a:t>
            </a:r>
          </a:p>
          <a:p>
            <a:pPr>
              <a:buNone/>
            </a:pP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The member [Member's Name] has requested to reschedule their appointment for [Appointment Date]. The new preferred date and time are [New Date and Time].</a:t>
            </a:r>
          </a:p>
          <a:p>
            <a:pPr>
              <a:buNone/>
            </a:pPr>
            <a:endParaRPr lang="en-US" sz="1600" dirty="0" smtClean="0"/>
          </a:p>
          <a:p>
            <a:pPr indent="1588">
              <a:buNone/>
            </a:pPr>
            <a:r>
              <a:rPr lang="en-US" sz="1600" dirty="0" smtClean="0"/>
              <a:t>Can you confirm the availability of the doctor for this rescheduled appointment?</a:t>
            </a:r>
            <a:br>
              <a:rPr lang="en-US" sz="1600" dirty="0" smtClean="0"/>
            </a:br>
            <a:r>
              <a:rPr lang="en-US" sz="1600" dirty="0" smtClean="0"/>
              <a:t>Once confirmed, please update the member and share the details.</a:t>
            </a:r>
          </a:p>
          <a:p>
            <a:pPr>
              <a:buNone/>
            </a:pPr>
            <a:endParaRPr lang="en-US" sz="1600" dirty="0" smtClean="0"/>
          </a:p>
          <a:p>
            <a:pPr indent="1588">
              <a:buNone/>
            </a:pPr>
            <a:r>
              <a:rPr lang="en-US" sz="1600" dirty="0" smtClean="0"/>
              <a:t>Regards,</a:t>
            </a:r>
          </a:p>
          <a:p>
            <a:pPr algn="ctr"/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944562"/>
          </a:xfrm>
        </p:spPr>
        <p:txBody>
          <a:bodyPr>
            <a:noAutofit/>
          </a:bodyPr>
          <a:lstStyle/>
          <a:p>
            <a:r>
              <a:rPr lang="en-IN" sz="3400" b="1" dirty="0"/>
              <a:t>Blood Test &amp; FRA (Full Body </a:t>
            </a:r>
            <a:r>
              <a:rPr lang="en-IN" sz="3400" b="1" dirty="0" err="1"/>
              <a:t>Checkup</a:t>
            </a:r>
            <a:r>
              <a:rPr lang="en-IN" sz="3400" b="1" dirty="0"/>
              <a:t>) Queries</a:t>
            </a:r>
            <a:r>
              <a:rPr lang="en-IN" sz="3400" b="1" dirty="0" smtClean="0"/>
              <a:t>: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486400"/>
          </a:xfrm>
        </p:spPr>
        <p:txBody>
          <a:bodyPr>
            <a:noAutofit/>
          </a:bodyPr>
          <a:lstStyle/>
          <a:p>
            <a:pPr lvl="0"/>
            <a:r>
              <a:rPr lang="en-IN" sz="1800" dirty="0"/>
              <a:t>If the member mentions a message or call about pending blood tests or FRA, clarify whether the member is referring to a blood test or full body </a:t>
            </a:r>
            <a:r>
              <a:rPr lang="en-IN" sz="1800" dirty="0" err="1"/>
              <a:t>checkup</a:t>
            </a:r>
            <a:r>
              <a:rPr lang="en-IN" sz="1800" dirty="0"/>
              <a:t>.</a:t>
            </a:r>
            <a:endParaRPr lang="en-US" sz="1800" dirty="0"/>
          </a:p>
          <a:p>
            <a:pPr>
              <a:buNone/>
            </a:pPr>
            <a:r>
              <a:rPr lang="en-IN" sz="2000" b="1" dirty="0" smtClean="0"/>
              <a:t>Steps to be taken</a:t>
            </a:r>
          </a:p>
          <a:p>
            <a:r>
              <a:rPr lang="en-IN" sz="1800" dirty="0" smtClean="0"/>
              <a:t>Confirm the date and time of the visit.</a:t>
            </a:r>
          </a:p>
          <a:p>
            <a:r>
              <a:rPr lang="en-IN" sz="1800" dirty="0" smtClean="0"/>
              <a:t>then schedule a follow-up call after 48 hours to allow the internal team to coordinate with the vendor and finalize the appointment.</a:t>
            </a:r>
            <a:endParaRPr lang="en-IN" sz="1800" b="1" dirty="0" smtClean="0"/>
          </a:p>
          <a:p>
            <a:pPr lvl="0"/>
            <a:r>
              <a:rPr lang="en-IN" sz="1800" b="1" dirty="0" smtClean="0"/>
              <a:t>Action </a:t>
            </a:r>
            <a:r>
              <a:rPr lang="en-IN" sz="1800" b="1" dirty="0"/>
              <a:t>to Take</a:t>
            </a:r>
            <a:r>
              <a:rPr lang="en-IN" sz="1800" dirty="0" smtClean="0"/>
              <a:t>:</a:t>
            </a:r>
            <a:endParaRPr lang="en-US" sz="1800" dirty="0"/>
          </a:p>
          <a:p>
            <a:pPr lvl="1"/>
            <a:r>
              <a:rPr lang="en-IN" sz="1600" dirty="0"/>
              <a:t>Confirm if the member has undergone a blood test or FRA previously.</a:t>
            </a:r>
            <a:endParaRPr lang="en-US" sz="1600" dirty="0"/>
          </a:p>
          <a:p>
            <a:pPr lvl="1"/>
            <a:r>
              <a:rPr lang="en-IN" sz="1600" dirty="0"/>
              <a:t>If not, send an email to the operations team (OPS).</a:t>
            </a:r>
            <a:endParaRPr lang="en-US" sz="1600" dirty="0"/>
          </a:p>
          <a:p>
            <a:pPr lvl="1"/>
            <a:r>
              <a:rPr lang="en-IN" sz="1600" dirty="0"/>
              <a:t>On the call, explain the process for blood tests and FRA:</a:t>
            </a:r>
            <a:endParaRPr lang="en-US" sz="1600" dirty="0"/>
          </a:p>
          <a:p>
            <a:pPr lvl="2"/>
            <a:r>
              <a:rPr lang="en-IN" sz="1800" b="1" dirty="0"/>
              <a:t>Blood Test</a:t>
            </a:r>
            <a:r>
              <a:rPr lang="en-IN" sz="1800" dirty="0"/>
              <a:t>: </a:t>
            </a:r>
            <a:r>
              <a:rPr lang="en-IN" sz="1600" dirty="0"/>
              <a:t>A phlebotomist will visit to collect the blood sample, </a:t>
            </a:r>
            <a:r>
              <a:rPr lang="en-IN" sz="1600" dirty="0" smtClean="0"/>
              <a:t>there should be</a:t>
            </a:r>
            <a:r>
              <a:rPr lang="en-IN" sz="1500" dirty="0" smtClean="0"/>
              <a:t> </a:t>
            </a:r>
            <a:r>
              <a:rPr lang="en-IN" sz="1500" b="1" dirty="0" smtClean="0"/>
              <a:t>a 10 hours gap of fasting before the blood sample collection </a:t>
            </a:r>
            <a:r>
              <a:rPr lang="en-IN" sz="1600" dirty="0" smtClean="0"/>
              <a:t>and after the blood sample collection the report </a:t>
            </a:r>
            <a:r>
              <a:rPr lang="en-IN" sz="1600" dirty="0"/>
              <a:t>will be uploaded to the EHR portal. The member will receive an email notification once the report is uploaded, and a consultation will be arranged based on the results.</a:t>
            </a:r>
            <a:endParaRPr lang="en-US" sz="1600" dirty="0"/>
          </a:p>
          <a:p>
            <a:pPr lvl="2"/>
            <a:r>
              <a:rPr lang="en-IN" sz="1800" b="1" dirty="0"/>
              <a:t>FRA</a:t>
            </a:r>
            <a:r>
              <a:rPr lang="en-IN" sz="1800" dirty="0"/>
              <a:t>: </a:t>
            </a:r>
            <a:r>
              <a:rPr lang="en-IN" sz="1600" dirty="0"/>
              <a:t>A physiotherapist will assess the member's health and living environment for fall risks. The report will be uploaded to the EHR, and a consultation will be arranged based on the findings</a:t>
            </a:r>
            <a:r>
              <a:rPr lang="en-IN" sz="16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Blood Test &amp; FRA Reports Not Received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b="1" dirty="0"/>
              <a:t>Action to Take</a:t>
            </a:r>
            <a:r>
              <a:rPr lang="en-IN" sz="1800" dirty="0"/>
              <a:t>:</a:t>
            </a:r>
            <a:endParaRPr lang="en-US" sz="1800" dirty="0"/>
          </a:p>
          <a:p>
            <a:pPr lvl="0"/>
            <a:r>
              <a:rPr lang="en-IN" sz="1800" dirty="0"/>
              <a:t>If the blood test or FRA was done recently (within the last 24 hours), ask the member to wait for another 24 hours, as it typically takes 24-48 hours for reports to be uploaded to the system.</a:t>
            </a:r>
            <a:endParaRPr lang="en-US" sz="1800" dirty="0"/>
          </a:p>
          <a:p>
            <a:r>
              <a:rPr lang="en-IN" sz="1800" b="1" dirty="0"/>
              <a:t>If 48 hours have passed and reports are not uploaded</a:t>
            </a:r>
            <a:r>
              <a:rPr lang="en-IN" sz="1800" dirty="0"/>
              <a:t>, send an email to OPS requesting a status update</a:t>
            </a:r>
            <a:r>
              <a:rPr lang="en-IN" sz="1800" dirty="0" smtClean="0"/>
              <a:t>.</a:t>
            </a:r>
          </a:p>
          <a:p>
            <a:r>
              <a:rPr lang="en-IN" sz="1800" dirty="0" smtClean="0"/>
              <a:t>Once we receive the update from the team inform the member about the reports.</a:t>
            </a:r>
          </a:p>
          <a:p>
            <a:pPr>
              <a:buNone/>
            </a:pPr>
            <a:r>
              <a:rPr lang="en-US" sz="1800" dirty="0" smtClean="0"/>
              <a:t>Subject: </a:t>
            </a:r>
            <a:r>
              <a:rPr lang="en-US" sz="1800" b="1" dirty="0" smtClean="0"/>
              <a:t>Blood Test &amp; FRA Reports Not Uploaded - Follow-Up</a:t>
            </a:r>
          </a:p>
          <a:p>
            <a:pPr>
              <a:buNone/>
            </a:pPr>
            <a:r>
              <a:rPr lang="en-IN" sz="1800" dirty="0" smtClean="0"/>
              <a:t>Dear [OPS Team],</a:t>
            </a:r>
          </a:p>
          <a:p>
            <a:pPr>
              <a:buNone/>
            </a:pPr>
            <a:r>
              <a:rPr lang="en-US" sz="1800" dirty="0" smtClean="0"/>
              <a:t>The member [Member's Name] has requested an update on the blood test and FRA reports, which were done on [Date of Test/Service]. It has been over 48 hours, and the reports are still not available in the system.</a:t>
            </a:r>
          </a:p>
          <a:p>
            <a:pPr>
              <a:buNone/>
            </a:pPr>
            <a:r>
              <a:rPr lang="en-US" sz="1800" dirty="0" smtClean="0"/>
              <a:t>Can you please check and confirm the status of the reports?</a:t>
            </a:r>
            <a:endParaRPr lang="en-IN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Member Details Change </a:t>
            </a:r>
            <a:r>
              <a:rPr lang="en-IN" b="1" dirty="0" smtClean="0"/>
              <a:t>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IN" sz="2400" dirty="0" smtClean="0"/>
              <a:t>If </a:t>
            </a:r>
            <a:r>
              <a:rPr lang="en-IN" sz="2400" dirty="0"/>
              <a:t>a member calls to update personal details (e.g., name, number, email, date of birth, gender), first verify the identity of the caller for security reasons:</a:t>
            </a:r>
            <a:endParaRPr lang="en-US" sz="2400" dirty="0"/>
          </a:p>
          <a:p>
            <a:pPr lvl="1"/>
            <a:r>
              <a:rPr lang="en-IN" sz="2000" dirty="0"/>
              <a:t>Confirm details like the member’s name, corporate information, or email address.</a:t>
            </a:r>
            <a:endParaRPr lang="en-US" sz="2000" dirty="0"/>
          </a:p>
          <a:p>
            <a:pPr lvl="1"/>
            <a:r>
              <a:rPr lang="en-IN" sz="2000" dirty="0"/>
              <a:t>After successful verification, take the request and send an email to OPS to make the necessary changes</a:t>
            </a:r>
            <a:r>
              <a:rPr lang="en-IN" sz="2000" dirty="0" smtClean="0"/>
              <a:t>.</a:t>
            </a:r>
            <a:endParaRPr lang="en-US" sz="2000" dirty="0"/>
          </a:p>
          <a:p>
            <a:r>
              <a:rPr lang="en-IN" sz="2400" b="1" dirty="0" smtClean="0"/>
              <a:t>Action to Take</a:t>
            </a:r>
            <a:r>
              <a:rPr lang="en-IN" sz="2400" dirty="0" smtClean="0"/>
              <a:t>:</a:t>
            </a:r>
          </a:p>
          <a:p>
            <a:pPr>
              <a:buNone/>
            </a:pPr>
            <a:r>
              <a:rPr lang="en-US" sz="2100" dirty="0" smtClean="0"/>
              <a:t>Subject: </a:t>
            </a:r>
            <a:r>
              <a:rPr lang="en-US" sz="2100" b="1" dirty="0" smtClean="0"/>
              <a:t>Request to Update Member Details in </a:t>
            </a:r>
            <a:r>
              <a:rPr lang="en-US" sz="2100" b="1" dirty="0" err="1" smtClean="0"/>
              <a:t>Medixcel</a:t>
            </a:r>
            <a:endParaRPr lang="en-US" sz="2100" b="1" dirty="0" smtClean="0"/>
          </a:p>
          <a:p>
            <a:pPr>
              <a:buNone/>
            </a:pPr>
            <a:r>
              <a:rPr lang="en-US" sz="2100" dirty="0" smtClean="0"/>
              <a:t>Dear [OPS Team],The member [Member's Name] has requested an update to their details in </a:t>
            </a:r>
            <a:r>
              <a:rPr lang="en-US" sz="2100" dirty="0" err="1" smtClean="0"/>
              <a:t>Medixcel</a:t>
            </a:r>
            <a:r>
              <a:rPr lang="en-US" sz="2100" dirty="0" smtClean="0"/>
              <a:t>.</a:t>
            </a:r>
          </a:p>
          <a:p>
            <a:pPr>
              <a:buNone/>
            </a:pPr>
            <a:r>
              <a:rPr lang="en-US" sz="2100" dirty="0" smtClean="0"/>
              <a:t> Below are the details which needs to be updated in </a:t>
            </a:r>
            <a:r>
              <a:rPr lang="en-US" sz="2100" dirty="0" err="1" smtClean="0"/>
              <a:t>mediexcel</a:t>
            </a:r>
            <a:r>
              <a:rPr lang="en-US" sz="2100" dirty="0" smtClean="0"/>
              <a:t>:</a:t>
            </a:r>
          </a:p>
          <a:p>
            <a:r>
              <a:rPr lang="en-US" sz="2100" dirty="0" smtClean="0"/>
              <a:t>Member Name: [Member's Full Name]</a:t>
            </a:r>
          </a:p>
          <a:p>
            <a:r>
              <a:rPr lang="en-US" sz="2100" dirty="0" smtClean="0"/>
              <a:t>New Contact Number: [New Contact Number]</a:t>
            </a:r>
          </a:p>
          <a:p>
            <a:r>
              <a:rPr lang="en-US" sz="2100" dirty="0" smtClean="0"/>
              <a:t>New Email: [New Email Address]</a:t>
            </a:r>
          </a:p>
          <a:p>
            <a:r>
              <a:rPr lang="en-US" sz="2100" dirty="0" smtClean="0"/>
              <a:t>New Date of Birth: [New DOB]</a:t>
            </a:r>
          </a:p>
          <a:p>
            <a:r>
              <a:rPr lang="en-US" sz="2100" dirty="0" smtClean="0"/>
              <a:t>New Gender: [New Gender]</a:t>
            </a:r>
          </a:p>
          <a:p>
            <a:pPr>
              <a:buNone/>
            </a:pPr>
            <a:r>
              <a:rPr lang="en-US" sz="2100" dirty="0" smtClean="0"/>
              <a:t>Please update the information as per the request. </a:t>
            </a:r>
          </a:p>
          <a:p>
            <a:pPr>
              <a:buNone/>
            </a:pPr>
            <a:r>
              <a:rPr lang="en-US" sz="2100" dirty="0" smtClean="0"/>
              <a:t>Let me know if you need any further information.</a:t>
            </a:r>
          </a:p>
          <a:p>
            <a:pPr>
              <a:buNone/>
            </a:pPr>
            <a:r>
              <a:rPr lang="en-US" sz="2100" dirty="0" smtClean="0"/>
              <a:t>Thank you,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b="1" dirty="0"/>
              <a:t> Language-Specific Appointment Rescheduling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IN" sz="2000" dirty="0"/>
              <a:t>If a member requests an appointment in a regional language, ask for the preferred language and reschedule the appointment.</a:t>
            </a:r>
            <a:endParaRPr lang="en-US" sz="2000" dirty="0"/>
          </a:p>
          <a:p>
            <a:pPr lvl="1"/>
            <a:r>
              <a:rPr lang="en-IN" sz="1800" dirty="0"/>
              <a:t>Send an email to OPS to confirm the language preference and availability.</a:t>
            </a:r>
            <a:endParaRPr lang="en-US" sz="1800" dirty="0"/>
          </a:p>
          <a:p>
            <a:pPr lvl="1"/>
            <a:r>
              <a:rPr lang="en-IN" sz="1800" dirty="0"/>
              <a:t>If the member does not understand Hindi or English, send a </a:t>
            </a:r>
            <a:r>
              <a:rPr lang="en-IN" sz="1800" dirty="0" err="1"/>
              <a:t>WhatsApp</a:t>
            </a:r>
            <a:r>
              <a:rPr lang="en-IN" sz="1800" dirty="0"/>
              <a:t> message to the consultation group or email OPS to ensure the appointment is scheduled in the preferred language (e.g., Tamil, Telugu, Malayalam, Kannada</a:t>
            </a:r>
            <a:r>
              <a:rPr lang="en-IN" sz="1800" dirty="0" smtClean="0"/>
              <a:t>).</a:t>
            </a:r>
            <a:endParaRPr lang="en-US" sz="1800" dirty="0"/>
          </a:p>
          <a:p>
            <a:r>
              <a:rPr lang="en-US" sz="1900" b="1" dirty="0" smtClean="0"/>
              <a:t>Action to Take</a:t>
            </a:r>
          </a:p>
          <a:p>
            <a:pPr>
              <a:buNone/>
            </a:pPr>
            <a:r>
              <a:rPr lang="en-US" sz="1800" dirty="0" smtClean="0"/>
              <a:t>Subject: Language-Specific Appointment Rescheduling Request</a:t>
            </a:r>
          </a:p>
          <a:p>
            <a:pPr>
              <a:buNone/>
            </a:pPr>
            <a:r>
              <a:rPr lang="en-US" sz="1800" dirty="0" smtClean="0"/>
              <a:t>Dear [OPS Team],</a:t>
            </a:r>
          </a:p>
          <a:p>
            <a:pPr marL="0" indent="0">
              <a:buNone/>
            </a:pPr>
            <a:r>
              <a:rPr lang="en-US" sz="1800" dirty="0" smtClean="0"/>
              <a:t>The member [Member's Name] has requested to reschedule their appointment in [Preferred Language]. The new preferred appointment time is [Date and Time].</a:t>
            </a:r>
          </a:p>
          <a:p>
            <a:pPr marL="0" indent="0">
              <a:buNone/>
            </a:pPr>
            <a:r>
              <a:rPr lang="en-US" sz="1800" dirty="0" smtClean="0"/>
              <a:t>Can you check the availability of the doctor in the requested language and confirm?</a:t>
            </a:r>
          </a:p>
          <a:p>
            <a:pPr marL="0" indent="0">
              <a:buNone/>
            </a:pPr>
            <a:r>
              <a:rPr lang="en-US" sz="1800" dirty="0" smtClean="0"/>
              <a:t>Thank you,</a:t>
            </a:r>
          </a:p>
          <a:p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639762"/>
          </a:xfrm>
        </p:spPr>
        <p:txBody>
          <a:bodyPr>
            <a:normAutofit fontScale="90000"/>
          </a:bodyPr>
          <a:lstStyle/>
          <a:p>
            <a:r>
              <a:rPr lang="en-IN" sz="3600" b="1" dirty="0"/>
              <a:t>Ambulance Request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8839200" cy="6172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IN" sz="1200" b="1" dirty="0" smtClean="0"/>
              <a:t>Mandatory Questions </a:t>
            </a:r>
            <a:r>
              <a:rPr lang="en-IN" sz="1200" b="1" dirty="0"/>
              <a:t>to a</a:t>
            </a:r>
            <a:r>
              <a:rPr lang="en-IN" sz="1200" b="1" dirty="0" smtClean="0"/>
              <a:t>sk on call to forward details to the OPS team</a:t>
            </a:r>
            <a:r>
              <a:rPr lang="en-IN" sz="1200" dirty="0" smtClean="0"/>
              <a:t>:</a:t>
            </a:r>
            <a:endParaRPr lang="en-US" sz="1200" dirty="0"/>
          </a:p>
          <a:p>
            <a:pPr lvl="0"/>
            <a:r>
              <a:rPr lang="en-IN" sz="1050" b="1" dirty="0"/>
              <a:t>Patient Name</a:t>
            </a:r>
            <a:r>
              <a:rPr lang="en-IN" sz="1050" dirty="0"/>
              <a:t>:</a:t>
            </a:r>
            <a:endParaRPr lang="en-US" sz="1050" dirty="0"/>
          </a:p>
          <a:p>
            <a:pPr lvl="0"/>
            <a:r>
              <a:rPr lang="en-IN" sz="1050" b="1" dirty="0"/>
              <a:t>Alternate Mobile Number</a:t>
            </a:r>
            <a:r>
              <a:rPr lang="en-IN" sz="1050" dirty="0"/>
              <a:t>:</a:t>
            </a:r>
            <a:endParaRPr lang="en-US" sz="1050" dirty="0"/>
          </a:p>
          <a:p>
            <a:pPr lvl="0"/>
            <a:r>
              <a:rPr lang="en-IN" sz="1050" b="1" dirty="0"/>
              <a:t>City</a:t>
            </a:r>
            <a:r>
              <a:rPr lang="en-IN" sz="1050" dirty="0"/>
              <a:t>:</a:t>
            </a:r>
            <a:endParaRPr lang="en-US" sz="1050" dirty="0"/>
          </a:p>
          <a:p>
            <a:pPr lvl="0"/>
            <a:r>
              <a:rPr lang="en-IN" sz="1050" b="1" dirty="0"/>
              <a:t>Pick-up Location</a:t>
            </a:r>
            <a:r>
              <a:rPr lang="en-IN" sz="1050" dirty="0"/>
              <a:t>:</a:t>
            </a:r>
            <a:endParaRPr lang="en-US" sz="1050" dirty="0"/>
          </a:p>
          <a:p>
            <a:pPr lvl="0"/>
            <a:r>
              <a:rPr lang="en-IN" sz="1050" b="1" dirty="0"/>
              <a:t>Landmark</a:t>
            </a:r>
            <a:r>
              <a:rPr lang="en-IN" sz="1050" dirty="0"/>
              <a:t>:</a:t>
            </a:r>
            <a:endParaRPr lang="en-US" sz="1050" dirty="0"/>
          </a:p>
          <a:p>
            <a:pPr lvl="0"/>
            <a:r>
              <a:rPr lang="en-IN" sz="1050" b="1" dirty="0"/>
              <a:t>Drop Location</a:t>
            </a:r>
            <a:r>
              <a:rPr lang="en-IN" sz="1050" dirty="0"/>
              <a:t>:</a:t>
            </a:r>
            <a:endParaRPr lang="en-US" sz="1050" dirty="0"/>
          </a:p>
          <a:p>
            <a:pPr lvl="0"/>
            <a:r>
              <a:rPr lang="en-IN" sz="1050" b="1" dirty="0"/>
              <a:t>Patient Condition</a:t>
            </a:r>
            <a:r>
              <a:rPr lang="en-IN" sz="1050" dirty="0"/>
              <a:t>:</a:t>
            </a:r>
            <a:endParaRPr lang="en-US" sz="1050" dirty="0"/>
          </a:p>
          <a:p>
            <a:pPr lvl="0"/>
            <a:r>
              <a:rPr lang="en-IN" sz="1050" b="1" dirty="0"/>
              <a:t>Can the Patient Walk?</a:t>
            </a:r>
            <a:endParaRPr lang="en-US" sz="1050" dirty="0"/>
          </a:p>
          <a:p>
            <a:pPr lvl="0"/>
            <a:r>
              <a:rPr lang="en-IN" sz="1050" b="1" dirty="0"/>
              <a:t>Ambulance Type</a:t>
            </a:r>
            <a:r>
              <a:rPr lang="en-IN" sz="1050" dirty="0"/>
              <a:t>: Basic Ambulance (TAT: 30 </a:t>
            </a:r>
            <a:r>
              <a:rPr lang="en-IN" sz="1050" dirty="0" err="1"/>
              <a:t>mins</a:t>
            </a:r>
            <a:r>
              <a:rPr lang="en-IN" sz="1050" dirty="0"/>
              <a:t>) or ICU Ambulance (TAT: 1 hour)?</a:t>
            </a:r>
            <a:endParaRPr lang="en-US" sz="1050" dirty="0"/>
          </a:p>
          <a:p>
            <a:pPr lvl="0"/>
            <a:r>
              <a:rPr lang="en-IN" sz="1050" b="1" dirty="0"/>
              <a:t>Oxygen Support</a:t>
            </a:r>
            <a:r>
              <a:rPr lang="en-IN" sz="1050" dirty="0"/>
              <a:t>: Required or not?</a:t>
            </a:r>
            <a:endParaRPr lang="en-US" sz="1050" dirty="0"/>
          </a:p>
          <a:p>
            <a:pPr lvl="0"/>
            <a:r>
              <a:rPr lang="en-IN" sz="1050" b="1" dirty="0"/>
              <a:t>Additional Requirements</a:t>
            </a:r>
            <a:r>
              <a:rPr lang="en-IN" sz="1050" dirty="0"/>
              <a:t>: Any assistants or doctors needed</a:t>
            </a:r>
            <a:r>
              <a:rPr lang="en-IN" sz="1050" dirty="0" smtClean="0"/>
              <a:t>?</a:t>
            </a:r>
          </a:p>
          <a:p>
            <a:pPr lvl="0"/>
            <a:endParaRPr lang="en-IN" sz="1050" dirty="0"/>
          </a:p>
          <a:p>
            <a:pPr lvl="0">
              <a:buNone/>
            </a:pPr>
            <a:r>
              <a:rPr lang="en-IN" sz="1800" b="1" dirty="0" smtClean="0"/>
              <a:t>Action to take</a:t>
            </a:r>
            <a:endParaRPr lang="en-US" sz="1800" b="1" dirty="0"/>
          </a:p>
          <a:p>
            <a:pPr>
              <a:buNone/>
            </a:pPr>
            <a:r>
              <a:rPr lang="en-US" sz="1050" dirty="0" smtClean="0"/>
              <a:t>Dear [OPS Team],</a:t>
            </a:r>
          </a:p>
          <a:p>
            <a:pPr>
              <a:buNone/>
            </a:pPr>
            <a:r>
              <a:rPr lang="en-US" sz="1050" dirty="0" smtClean="0"/>
              <a:t>We’ve received an ambulance request from the member [Member's Name]. </a:t>
            </a:r>
          </a:p>
          <a:p>
            <a:pPr>
              <a:buNone/>
            </a:pPr>
            <a:r>
              <a:rPr lang="en-US" sz="1050" dirty="0" smtClean="0"/>
              <a:t>Below are the details:- </a:t>
            </a:r>
          </a:p>
          <a:p>
            <a:pPr lvl="0"/>
            <a:r>
              <a:rPr lang="en-IN" sz="1050" b="1" dirty="0" smtClean="0"/>
              <a:t>Patient Name</a:t>
            </a:r>
            <a:r>
              <a:rPr lang="en-IN" sz="1050" dirty="0" smtClean="0"/>
              <a:t>:</a:t>
            </a:r>
            <a:endParaRPr lang="en-US" sz="1050" dirty="0" smtClean="0"/>
          </a:p>
          <a:p>
            <a:pPr lvl="0"/>
            <a:r>
              <a:rPr lang="en-IN" sz="1050" b="1" dirty="0" smtClean="0"/>
              <a:t>Alternate Mobile Number</a:t>
            </a:r>
            <a:r>
              <a:rPr lang="en-IN" sz="1050" dirty="0" smtClean="0"/>
              <a:t>:</a:t>
            </a:r>
            <a:endParaRPr lang="en-US" sz="1050" dirty="0" smtClean="0"/>
          </a:p>
          <a:p>
            <a:pPr lvl="0"/>
            <a:r>
              <a:rPr lang="en-IN" sz="1050" b="1" dirty="0" smtClean="0"/>
              <a:t>City</a:t>
            </a:r>
            <a:r>
              <a:rPr lang="en-IN" sz="1050" dirty="0" smtClean="0"/>
              <a:t>:</a:t>
            </a:r>
            <a:endParaRPr lang="en-US" sz="1050" dirty="0" smtClean="0"/>
          </a:p>
          <a:p>
            <a:pPr lvl="0"/>
            <a:r>
              <a:rPr lang="en-IN" sz="1050" b="1" dirty="0" smtClean="0"/>
              <a:t>Pick-up Location</a:t>
            </a:r>
            <a:r>
              <a:rPr lang="en-IN" sz="1050" dirty="0" smtClean="0"/>
              <a:t>:</a:t>
            </a:r>
            <a:endParaRPr lang="en-US" sz="1050" dirty="0" smtClean="0"/>
          </a:p>
          <a:p>
            <a:pPr lvl="0"/>
            <a:r>
              <a:rPr lang="en-IN" sz="1050" b="1" dirty="0" smtClean="0"/>
              <a:t>Landmark</a:t>
            </a:r>
            <a:r>
              <a:rPr lang="en-IN" sz="1050" dirty="0" smtClean="0"/>
              <a:t>:</a:t>
            </a:r>
            <a:endParaRPr lang="en-US" sz="1050" dirty="0" smtClean="0"/>
          </a:p>
          <a:p>
            <a:pPr lvl="0"/>
            <a:r>
              <a:rPr lang="en-IN" sz="1050" b="1" dirty="0" smtClean="0"/>
              <a:t>Drop Location</a:t>
            </a:r>
            <a:r>
              <a:rPr lang="en-IN" sz="1050" dirty="0" smtClean="0"/>
              <a:t>:</a:t>
            </a:r>
            <a:endParaRPr lang="en-US" sz="1050" dirty="0" smtClean="0"/>
          </a:p>
          <a:p>
            <a:pPr lvl="0"/>
            <a:r>
              <a:rPr lang="en-IN" sz="1050" b="1" dirty="0" smtClean="0"/>
              <a:t>Patient Condition</a:t>
            </a:r>
            <a:r>
              <a:rPr lang="en-IN" sz="1050" dirty="0" smtClean="0"/>
              <a:t>:</a:t>
            </a:r>
            <a:endParaRPr lang="en-US" sz="1050" dirty="0" smtClean="0"/>
          </a:p>
          <a:p>
            <a:pPr lvl="0"/>
            <a:r>
              <a:rPr lang="en-IN" sz="1050" b="1" dirty="0" smtClean="0"/>
              <a:t>Can the Patient Walk?</a:t>
            </a:r>
            <a:endParaRPr lang="en-US" sz="1050" dirty="0" smtClean="0"/>
          </a:p>
          <a:p>
            <a:pPr lvl="0"/>
            <a:r>
              <a:rPr lang="en-IN" sz="1050" b="1" dirty="0" smtClean="0"/>
              <a:t>Ambulance Type</a:t>
            </a:r>
            <a:r>
              <a:rPr lang="en-IN" sz="1050" dirty="0" smtClean="0"/>
              <a:t>: Basic Ambulance (TAT: 30 </a:t>
            </a:r>
            <a:r>
              <a:rPr lang="en-IN" sz="1050" dirty="0" err="1" smtClean="0"/>
              <a:t>mins</a:t>
            </a:r>
            <a:r>
              <a:rPr lang="en-IN" sz="1050" dirty="0" smtClean="0"/>
              <a:t>) or ICU Ambulance (TAT: 1 hour)?</a:t>
            </a:r>
            <a:endParaRPr lang="en-US" sz="1050" dirty="0" smtClean="0"/>
          </a:p>
          <a:p>
            <a:pPr lvl="0"/>
            <a:r>
              <a:rPr lang="en-IN" sz="1050" b="1" dirty="0" smtClean="0"/>
              <a:t>Oxygen Support</a:t>
            </a:r>
            <a:r>
              <a:rPr lang="en-IN" sz="1050" dirty="0" smtClean="0"/>
              <a:t>: Required or not?</a:t>
            </a:r>
            <a:endParaRPr lang="en-US" sz="1050" dirty="0" smtClean="0"/>
          </a:p>
          <a:p>
            <a:pPr lvl="0"/>
            <a:r>
              <a:rPr lang="en-IN" sz="1050" b="1" dirty="0" smtClean="0"/>
              <a:t>Additional Requirements</a:t>
            </a:r>
            <a:r>
              <a:rPr lang="en-IN" sz="1050" dirty="0" smtClean="0"/>
              <a:t>: Any assistants or doctors needed?</a:t>
            </a:r>
          </a:p>
          <a:p>
            <a:pPr>
              <a:buNone/>
            </a:pPr>
            <a:r>
              <a:rPr lang="en-US" sz="1050" dirty="0" smtClean="0"/>
              <a:t> </a:t>
            </a:r>
          </a:p>
          <a:p>
            <a:pPr>
              <a:buNone/>
            </a:pPr>
            <a:r>
              <a:rPr lang="en-US" sz="1050" dirty="0" smtClean="0"/>
              <a:t>Please coordinate accordingly and confirm the ambulance booking.</a:t>
            </a:r>
          </a:p>
          <a:p>
            <a:pPr>
              <a:buNone/>
            </a:pPr>
            <a:r>
              <a:rPr lang="en-US" sz="800" dirty="0" smtClean="0"/>
              <a:t>Thank you</a:t>
            </a:r>
            <a:r>
              <a:rPr lang="en-US" sz="1400" dirty="0" smtClean="0"/>
              <a:t>,</a:t>
            </a:r>
          </a:p>
          <a:p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Medical Discount </a:t>
            </a:r>
            <a:r>
              <a:rPr lang="en-IN" b="1" dirty="0" smtClean="0"/>
              <a:t>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1400" b="1" dirty="0"/>
              <a:t>On Call Explanation</a:t>
            </a:r>
            <a:r>
              <a:rPr lang="en-IN" sz="1400" dirty="0"/>
              <a:t>:</a:t>
            </a:r>
            <a:endParaRPr lang="en-US" sz="1400" dirty="0"/>
          </a:p>
          <a:p>
            <a:pPr lvl="0"/>
            <a:r>
              <a:rPr lang="en-IN" sz="1400" dirty="0"/>
              <a:t>If a member inquires about medical discounts, briefly explain the process over the call. Confirm the member’s email address to send detailed information.</a:t>
            </a:r>
            <a:endParaRPr lang="en-US" sz="1400" dirty="0"/>
          </a:p>
          <a:p>
            <a:r>
              <a:rPr lang="en-IN" sz="1400" b="1" dirty="0"/>
              <a:t>Discount Details</a:t>
            </a:r>
            <a:r>
              <a:rPr lang="en-IN" sz="1400" dirty="0"/>
              <a:t>:</a:t>
            </a:r>
            <a:endParaRPr lang="en-US" sz="1400" dirty="0"/>
          </a:p>
          <a:p>
            <a:pPr lvl="0"/>
            <a:r>
              <a:rPr lang="en-IN" sz="1400" dirty="0"/>
              <a:t>We have partnered with </a:t>
            </a:r>
            <a:r>
              <a:rPr lang="en-IN" sz="1400" dirty="0" err="1"/>
              <a:t>mChemist</a:t>
            </a:r>
            <a:r>
              <a:rPr lang="en-IN" sz="1400" dirty="0"/>
              <a:t> for medicine discounts. Medicines can be ordered via:</a:t>
            </a:r>
            <a:endParaRPr lang="en-US" sz="1400" dirty="0"/>
          </a:p>
          <a:p>
            <a:pPr lvl="1"/>
            <a:r>
              <a:rPr lang="en-IN" sz="1200" b="1" dirty="0" err="1"/>
              <a:t>WhatsApp</a:t>
            </a:r>
            <a:r>
              <a:rPr lang="en-IN" sz="1200" dirty="0"/>
              <a:t>:</a:t>
            </a:r>
            <a:endParaRPr lang="en-US" sz="1200" dirty="0"/>
          </a:p>
          <a:p>
            <a:pPr lvl="2"/>
            <a:r>
              <a:rPr lang="en-IN" sz="1100" dirty="0"/>
              <a:t>Send the prescription to 9625996302.</a:t>
            </a:r>
            <a:endParaRPr lang="en-US" sz="1100" dirty="0"/>
          </a:p>
          <a:p>
            <a:pPr lvl="2"/>
            <a:r>
              <a:rPr lang="en-IN" sz="1100" dirty="0" err="1"/>
              <a:t>mChemist</a:t>
            </a:r>
            <a:r>
              <a:rPr lang="en-IN" sz="1100" dirty="0"/>
              <a:t> will verify and arrange the medicines within 24 hours.</a:t>
            </a:r>
            <a:endParaRPr lang="en-US" sz="1100" dirty="0"/>
          </a:p>
          <a:p>
            <a:pPr lvl="2"/>
            <a:r>
              <a:rPr lang="en-IN" sz="1100" dirty="0"/>
              <a:t>The member will receive a call for invoice generation and payment confirmation.</a:t>
            </a:r>
            <a:endParaRPr lang="en-US" sz="1100" dirty="0"/>
          </a:p>
          <a:p>
            <a:pPr lvl="2"/>
            <a:r>
              <a:rPr lang="en-IN" sz="1100" dirty="0"/>
              <a:t>Once payment is made, the order will be shipped.</a:t>
            </a:r>
            <a:endParaRPr lang="en-US" sz="1100" dirty="0"/>
          </a:p>
          <a:p>
            <a:pPr lvl="1"/>
            <a:r>
              <a:rPr lang="en-IN" sz="1200" b="1" dirty="0"/>
              <a:t>Website</a:t>
            </a:r>
            <a:r>
              <a:rPr lang="en-IN" sz="1200" dirty="0"/>
              <a:t>:</a:t>
            </a:r>
            <a:endParaRPr lang="en-US" sz="1200" dirty="0"/>
          </a:p>
          <a:p>
            <a:pPr lvl="2"/>
            <a:r>
              <a:rPr lang="en-IN" sz="1100" dirty="0"/>
              <a:t>Visit </a:t>
            </a:r>
            <a:r>
              <a:rPr lang="en-IN" sz="1100" u="sng" dirty="0">
                <a:hlinkClick r:id="rId2"/>
              </a:rPr>
              <a:t>www.mchemist.com</a:t>
            </a:r>
            <a:r>
              <a:rPr lang="en-IN" sz="1100" dirty="0"/>
              <a:t> and upload the prescription.</a:t>
            </a:r>
            <a:endParaRPr lang="en-US" sz="1100" dirty="0"/>
          </a:p>
          <a:p>
            <a:pPr lvl="2"/>
            <a:r>
              <a:rPr lang="en-IN" sz="1100" dirty="0" err="1"/>
              <a:t>mChemist</a:t>
            </a:r>
            <a:r>
              <a:rPr lang="en-IN" sz="1100" dirty="0"/>
              <a:t> will verify and arrange medicines.</a:t>
            </a:r>
            <a:endParaRPr lang="en-US" sz="1100" dirty="0"/>
          </a:p>
          <a:p>
            <a:pPr lvl="2"/>
            <a:r>
              <a:rPr lang="en-IN" sz="1100" dirty="0"/>
              <a:t>Payment confirmation and shipping details will follow.</a:t>
            </a:r>
            <a:endParaRPr lang="en-US" sz="1100" dirty="0"/>
          </a:p>
          <a:p>
            <a:r>
              <a:rPr lang="en-IN" sz="1400" b="1" dirty="0"/>
              <a:t>Delivery TAT</a:t>
            </a:r>
            <a:r>
              <a:rPr lang="en-IN" sz="1400" dirty="0"/>
              <a:t>:</a:t>
            </a:r>
            <a:endParaRPr lang="en-US" sz="1400" dirty="0"/>
          </a:p>
          <a:p>
            <a:pPr lvl="0"/>
            <a:r>
              <a:rPr lang="en-IN" sz="1400" b="1" dirty="0"/>
              <a:t>Metro Cities</a:t>
            </a:r>
            <a:r>
              <a:rPr lang="en-IN" sz="1400" dirty="0"/>
              <a:t>: 24-48 hours</a:t>
            </a:r>
            <a:endParaRPr lang="en-US" sz="1400" dirty="0"/>
          </a:p>
          <a:p>
            <a:pPr lvl="0"/>
            <a:r>
              <a:rPr lang="en-IN" sz="1400" b="1" dirty="0"/>
              <a:t>Tier 1 &amp; 2 Cities</a:t>
            </a:r>
            <a:r>
              <a:rPr lang="en-IN" sz="1400" dirty="0"/>
              <a:t>: 48-72 hours</a:t>
            </a:r>
            <a:endParaRPr lang="en-US" sz="1400" dirty="0"/>
          </a:p>
          <a:p>
            <a:pPr lvl="0"/>
            <a:r>
              <a:rPr lang="en-IN" sz="1400" b="1" dirty="0"/>
              <a:t>Rest of India (ROI)</a:t>
            </a:r>
            <a:r>
              <a:rPr lang="en-IN" sz="1400" dirty="0"/>
              <a:t>: 72-96 hours</a:t>
            </a:r>
            <a:endParaRPr lang="en-US" sz="1400" dirty="0"/>
          </a:p>
          <a:p>
            <a:r>
              <a:rPr lang="en-IN" sz="1400" dirty="0"/>
              <a:t>For queries, contact </a:t>
            </a:r>
            <a:r>
              <a:rPr lang="en-IN" sz="1400" dirty="0" err="1"/>
              <a:t>Tarun</a:t>
            </a:r>
            <a:r>
              <a:rPr lang="en-IN" sz="1400" dirty="0"/>
              <a:t> at 9625996304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IN" sz="2800" b="1" dirty="0"/>
              <a:t>Concierge Request (Home Care, Nurse, Specialist Appointment)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Home </a:t>
            </a:r>
            <a:r>
              <a:rPr lang="en-IN" dirty="0" smtClean="0"/>
              <a:t>Care, Nurse, Caregiver , Housekeeping, etc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sz="1800" b="1" dirty="0"/>
              <a:t>Caregiver Services</a:t>
            </a:r>
            <a:r>
              <a:rPr lang="en-IN" sz="1800" dirty="0"/>
              <a:t>:</a:t>
            </a:r>
            <a:endParaRPr lang="en-US" sz="1800" dirty="0"/>
          </a:p>
          <a:p>
            <a:pPr lvl="0">
              <a:buNone/>
            </a:pPr>
            <a:r>
              <a:rPr lang="en-IN" sz="1800" dirty="0"/>
              <a:t>Tasks needed (e.g., personal care, mobility, bathing).</a:t>
            </a:r>
            <a:endParaRPr lang="en-US" sz="1800" dirty="0"/>
          </a:p>
          <a:p>
            <a:pPr lvl="0">
              <a:buNone/>
            </a:pPr>
            <a:r>
              <a:rPr lang="en-IN" sz="1800" dirty="0"/>
              <a:t>Hours of care needed (daily/weekly).</a:t>
            </a:r>
            <a:endParaRPr lang="en-US" sz="1800" dirty="0"/>
          </a:p>
          <a:p>
            <a:pPr lvl="0">
              <a:buNone/>
            </a:pPr>
            <a:r>
              <a:rPr lang="en-IN" sz="1800" dirty="0"/>
              <a:t>Caregiver gender or experience preferences.</a:t>
            </a:r>
            <a:endParaRPr lang="en-US" sz="1800" dirty="0"/>
          </a:p>
          <a:p>
            <a:pPr lvl="0">
              <a:buNone/>
            </a:pPr>
            <a:r>
              <a:rPr lang="en-IN" sz="1800" dirty="0"/>
              <a:t>Continuous care or shift-based care?</a:t>
            </a:r>
            <a:endParaRPr lang="en-US" sz="1800" dirty="0"/>
          </a:p>
          <a:p>
            <a:r>
              <a:rPr lang="en-IN" sz="1800" b="1" dirty="0"/>
              <a:t>Nurse Services</a:t>
            </a:r>
            <a:r>
              <a:rPr lang="en-IN" sz="1800" dirty="0"/>
              <a:t>:</a:t>
            </a:r>
            <a:endParaRPr lang="en-US" sz="1800" dirty="0"/>
          </a:p>
          <a:p>
            <a:pPr marL="0" lvl="0" indent="0">
              <a:buNone/>
            </a:pPr>
            <a:r>
              <a:rPr lang="en-IN" sz="1800" dirty="0"/>
              <a:t>Type of nursing care required (e.g., medication management, wound care).</a:t>
            </a:r>
            <a:endParaRPr lang="en-US" sz="1800" dirty="0"/>
          </a:p>
          <a:p>
            <a:pPr lvl="0">
              <a:buNone/>
            </a:pPr>
            <a:r>
              <a:rPr lang="en-IN" sz="1800" dirty="0"/>
              <a:t>Frequency of care.</a:t>
            </a:r>
            <a:endParaRPr lang="en-US" sz="1800" dirty="0"/>
          </a:p>
          <a:p>
            <a:pPr marL="0" lvl="0" indent="0">
              <a:buNone/>
            </a:pPr>
            <a:r>
              <a:rPr lang="en-IN" sz="1800" dirty="0"/>
              <a:t>Any specific medical conditions or treatments to consider?</a:t>
            </a:r>
            <a:endParaRPr lang="en-US" sz="1800" dirty="0"/>
          </a:p>
          <a:p>
            <a:r>
              <a:rPr lang="en-IN" sz="1800" b="1" dirty="0"/>
              <a:t>Housekeeping Services</a:t>
            </a:r>
            <a:r>
              <a:rPr lang="en-IN" sz="1800" dirty="0"/>
              <a:t>:</a:t>
            </a:r>
            <a:endParaRPr lang="en-US" sz="1800" dirty="0"/>
          </a:p>
          <a:p>
            <a:pPr lvl="0">
              <a:buNone/>
            </a:pPr>
            <a:r>
              <a:rPr lang="en-IN" sz="1800" dirty="0"/>
              <a:t>Tasks needed (e.g., cleaning, laundry).</a:t>
            </a:r>
            <a:endParaRPr lang="en-US" sz="1800" dirty="0"/>
          </a:p>
          <a:p>
            <a:pPr lvl="0">
              <a:buNone/>
            </a:pPr>
            <a:r>
              <a:rPr lang="en-IN" sz="1800" dirty="0"/>
              <a:t>Frequency of service.</a:t>
            </a:r>
            <a:endParaRPr lang="en-US" sz="1800" dirty="0"/>
          </a:p>
          <a:p>
            <a:r>
              <a:rPr lang="en-IN" sz="1800" b="1" dirty="0"/>
              <a:t>Cook/Meal Preparation</a:t>
            </a:r>
            <a:r>
              <a:rPr lang="en-IN" sz="1800" dirty="0"/>
              <a:t>:</a:t>
            </a:r>
            <a:endParaRPr lang="en-US" sz="1800" dirty="0"/>
          </a:p>
          <a:p>
            <a:pPr lvl="0">
              <a:buNone/>
            </a:pPr>
            <a:r>
              <a:rPr lang="en-IN" sz="1800" dirty="0"/>
              <a:t>Need for meal planning or cooking.</a:t>
            </a:r>
            <a:endParaRPr lang="en-US" sz="1800" dirty="0"/>
          </a:p>
          <a:p>
            <a:pPr marL="0" lvl="0" indent="0">
              <a:buNone/>
            </a:pPr>
            <a:r>
              <a:rPr lang="en-IN" sz="1800" dirty="0"/>
              <a:t>Dietary restrictions or preferences (e.g., allergies, low-sodium).</a:t>
            </a:r>
            <a:endParaRPr lang="en-US" sz="1800" dirty="0"/>
          </a:p>
          <a:p>
            <a:pPr lvl="0">
              <a:buNone/>
            </a:pPr>
            <a:r>
              <a:rPr lang="en-IN" sz="1800" dirty="0"/>
              <a:t>Frequency of meal preparation.</a:t>
            </a:r>
            <a:endParaRPr lang="en-US" sz="1800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400" y="1371600"/>
            <a:ext cx="4041775" cy="639762"/>
          </a:xfrm>
        </p:spPr>
        <p:txBody>
          <a:bodyPr>
            <a:normAutofit/>
          </a:bodyPr>
          <a:lstStyle/>
          <a:p>
            <a:r>
              <a:rPr lang="en-IN" sz="2200" dirty="0"/>
              <a:t>Specialist </a:t>
            </a:r>
            <a:r>
              <a:rPr lang="en-IN" sz="2200" dirty="0" smtClean="0"/>
              <a:t>Appointments</a:t>
            </a:r>
            <a:endParaRPr lang="en-US" sz="2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lvl="0"/>
            <a:r>
              <a:rPr lang="en-IN" sz="1300" b="1" dirty="0" smtClean="0"/>
              <a:t>Cardiology</a:t>
            </a:r>
            <a:r>
              <a:rPr lang="en-IN" sz="1300" dirty="0"/>
              <a:t>: EKG, echocardiograms, stress tests.</a:t>
            </a:r>
            <a:endParaRPr lang="en-US" sz="1300" dirty="0"/>
          </a:p>
          <a:p>
            <a:pPr lvl="0"/>
            <a:r>
              <a:rPr lang="en-IN" sz="1300" b="1" dirty="0"/>
              <a:t>Dermatology</a:t>
            </a:r>
            <a:r>
              <a:rPr lang="en-IN" sz="1300" dirty="0"/>
              <a:t>: Skin biopsies, allergy testing.</a:t>
            </a:r>
            <a:endParaRPr lang="en-US" sz="1300" dirty="0"/>
          </a:p>
          <a:p>
            <a:pPr lvl="0"/>
            <a:r>
              <a:rPr lang="en-IN" sz="1300" b="1" dirty="0"/>
              <a:t>Neurology</a:t>
            </a:r>
            <a:r>
              <a:rPr lang="en-IN" sz="1300" dirty="0"/>
              <a:t>: EEGs, nerve conduction studies.</a:t>
            </a:r>
            <a:endParaRPr lang="en-US" sz="1300" dirty="0"/>
          </a:p>
          <a:p>
            <a:pPr lvl="0"/>
            <a:r>
              <a:rPr lang="en-IN" sz="1300" b="1" dirty="0"/>
              <a:t>ENT</a:t>
            </a:r>
            <a:r>
              <a:rPr lang="en-IN" sz="1300" dirty="0"/>
              <a:t>: Audiology tests, ENT surgeries.</a:t>
            </a:r>
            <a:endParaRPr lang="en-US" sz="1300" dirty="0"/>
          </a:p>
          <a:p>
            <a:pPr lvl="0"/>
            <a:r>
              <a:rPr lang="en-IN" sz="1300" b="1" dirty="0" err="1"/>
              <a:t>Orthopedics</a:t>
            </a:r>
            <a:r>
              <a:rPr lang="en-IN" sz="1300" dirty="0"/>
              <a:t>: X-rays, physical therapy.</a:t>
            </a:r>
            <a:endParaRPr lang="en-US" sz="1300" dirty="0"/>
          </a:p>
          <a:p>
            <a:r>
              <a:rPr lang="en-IN" sz="1300" b="1" dirty="0"/>
              <a:t>Service Details</a:t>
            </a:r>
            <a:r>
              <a:rPr lang="en-IN" sz="1300" dirty="0"/>
              <a:t>:</a:t>
            </a:r>
            <a:endParaRPr lang="en-US" sz="1300" dirty="0"/>
          </a:p>
          <a:p>
            <a:pPr lvl="0"/>
            <a:r>
              <a:rPr lang="en-IN" sz="1300" b="1" dirty="0"/>
              <a:t>Physical Exams</a:t>
            </a:r>
            <a:r>
              <a:rPr lang="en-IN" sz="1300" dirty="0"/>
              <a:t>: Conducted by specialists.</a:t>
            </a:r>
            <a:endParaRPr lang="en-US" sz="1300" dirty="0"/>
          </a:p>
          <a:p>
            <a:pPr lvl="0"/>
            <a:r>
              <a:rPr lang="en-IN" sz="1300" b="1" dirty="0"/>
              <a:t>Medications</a:t>
            </a:r>
            <a:r>
              <a:rPr lang="en-IN" sz="1300" dirty="0"/>
              <a:t>: Prescriptions for treatment.</a:t>
            </a:r>
            <a:endParaRPr lang="en-US" sz="1300" dirty="0"/>
          </a:p>
          <a:p>
            <a:pPr lvl="0"/>
            <a:r>
              <a:rPr lang="en-IN" sz="1300" b="1" dirty="0"/>
              <a:t>Therapies</a:t>
            </a:r>
            <a:r>
              <a:rPr lang="en-IN" sz="1300" dirty="0"/>
              <a:t>: Physical or occupational therapy.</a:t>
            </a:r>
            <a:endParaRPr lang="en-US" sz="1300" dirty="0"/>
          </a:p>
          <a:p>
            <a:pPr lvl="0"/>
            <a:r>
              <a:rPr lang="en-IN" sz="1300" b="1" dirty="0"/>
              <a:t>Surgical Interventions</a:t>
            </a:r>
            <a:r>
              <a:rPr lang="en-IN" sz="1300" dirty="0"/>
              <a:t>: If needed, surgeries will be recommended.</a:t>
            </a:r>
            <a:endParaRPr lang="en-US" sz="1300" dirty="0"/>
          </a:p>
          <a:p>
            <a:pPr lvl="0"/>
            <a:r>
              <a:rPr lang="en-IN" sz="1300" b="1" dirty="0"/>
              <a:t>Injections</a:t>
            </a:r>
            <a:r>
              <a:rPr lang="en-IN" sz="1300" dirty="0"/>
              <a:t>: For pain relief or other conditions.</a:t>
            </a:r>
            <a:endParaRPr lang="en-US" sz="1300" dirty="0"/>
          </a:p>
          <a:p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Concierge Email to OPS Team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Subject: Concierge Request - Service Details and Member Information</a:t>
            </a:r>
          </a:p>
          <a:p>
            <a:pPr>
              <a:buNone/>
            </a:pPr>
            <a:r>
              <a:rPr lang="en-US" sz="2000" dirty="0" smtClean="0"/>
              <a:t>Dear [OPS Team],</a:t>
            </a:r>
          </a:p>
          <a:p>
            <a:pPr>
              <a:buNone/>
            </a:pPr>
            <a:r>
              <a:rPr lang="en-US" sz="2000" dirty="0" smtClean="0"/>
              <a:t>The member [Member's Name] has requested the following concierge services:</a:t>
            </a:r>
          </a:p>
          <a:p>
            <a:r>
              <a:rPr lang="en-US" sz="2000" b="1" dirty="0" smtClean="0"/>
              <a:t>Service Requested: </a:t>
            </a:r>
            <a:r>
              <a:rPr lang="en-US" sz="2000" dirty="0" smtClean="0"/>
              <a:t>[Homecare, Nurse, Housekeeping, etc.]</a:t>
            </a:r>
          </a:p>
          <a:p>
            <a:r>
              <a:rPr lang="en-US" sz="2000" b="1" dirty="0" smtClean="0"/>
              <a:t>Member Name: </a:t>
            </a:r>
            <a:r>
              <a:rPr lang="en-US" sz="2000" dirty="0" smtClean="0"/>
              <a:t>[Member's Full Name]</a:t>
            </a:r>
          </a:p>
          <a:p>
            <a:r>
              <a:rPr lang="en-US" sz="2000" b="1" dirty="0" smtClean="0"/>
              <a:t>Contact Number: </a:t>
            </a:r>
            <a:r>
              <a:rPr lang="en-US" sz="2000" dirty="0" smtClean="0"/>
              <a:t>[Member's Contact Number]</a:t>
            </a:r>
          </a:p>
          <a:p>
            <a:r>
              <a:rPr lang="en-US" sz="2000" b="1" dirty="0" smtClean="0"/>
              <a:t>Member’s Address: </a:t>
            </a:r>
            <a:r>
              <a:rPr lang="en-US" sz="2000" dirty="0" smtClean="0"/>
              <a:t>[Full Address]</a:t>
            </a:r>
          </a:p>
          <a:p>
            <a:r>
              <a:rPr lang="en-US" sz="2000" b="1" dirty="0" smtClean="0"/>
              <a:t>Corporate Name: </a:t>
            </a:r>
            <a:r>
              <a:rPr lang="en-US" sz="2000" dirty="0" smtClean="0"/>
              <a:t>[Corporate Name]</a:t>
            </a:r>
          </a:p>
          <a:p>
            <a:pPr marL="0" indent="0">
              <a:buNone/>
            </a:pPr>
            <a:r>
              <a:rPr lang="en-US" sz="2000" dirty="0" smtClean="0"/>
              <a:t>Please coordinate and confirm availability for the requested service. Let me know if you need any further details.</a:t>
            </a:r>
          </a:p>
          <a:p>
            <a:pPr>
              <a:buNone/>
            </a:pPr>
            <a:r>
              <a:rPr lang="en-US" sz="2000" dirty="0" smtClean="0"/>
              <a:t>Thank you,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Member Portal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IN" b="1" dirty="0"/>
              <a:t>Login Credentials</a:t>
            </a:r>
            <a:r>
              <a:rPr lang="en-IN" dirty="0"/>
              <a:t>:</a:t>
            </a:r>
            <a:endParaRPr lang="en-US" dirty="0"/>
          </a:p>
          <a:p>
            <a:pPr lvl="0"/>
            <a:r>
              <a:rPr lang="en-IN" dirty="0"/>
              <a:t>For login issues, confirm the member's name, registered email address, and phone number for security.</a:t>
            </a:r>
            <a:endParaRPr lang="en-US" dirty="0"/>
          </a:p>
          <a:p>
            <a:pPr lvl="0"/>
            <a:r>
              <a:rPr lang="en-IN" dirty="0"/>
              <a:t>Send the login details and member portal link to the registered email.</a:t>
            </a:r>
            <a:endParaRPr lang="en-US" dirty="0"/>
          </a:p>
          <a:p>
            <a:pPr>
              <a:buNone/>
            </a:pPr>
            <a:r>
              <a:rPr lang="en-IN" b="1" dirty="0"/>
              <a:t>Reports Uploading/Downloading</a:t>
            </a:r>
            <a:r>
              <a:rPr lang="en-IN" dirty="0"/>
              <a:t>:</a:t>
            </a:r>
            <a:endParaRPr lang="en-US" dirty="0"/>
          </a:p>
          <a:p>
            <a:pPr lvl="0"/>
            <a:r>
              <a:rPr lang="en-IN" dirty="0"/>
              <a:t>Explain that the portal allows members to upload and download medical reports.</a:t>
            </a:r>
            <a:endParaRPr lang="en-US" dirty="0"/>
          </a:p>
          <a:p>
            <a:pPr lvl="0"/>
            <a:r>
              <a:rPr lang="en-IN" dirty="0"/>
              <a:t>Due to HIPAA compliance, medical reports will not be shared via email but can be accessed through the member portal.</a:t>
            </a:r>
            <a:endParaRPr lang="en-US" dirty="0"/>
          </a:p>
          <a:p>
            <a:pPr>
              <a:buNone/>
            </a:pPr>
            <a:r>
              <a:rPr lang="en-IN" b="1" dirty="0"/>
              <a:t>HRA Tab Benefits</a:t>
            </a:r>
            <a:r>
              <a:rPr lang="en-IN" dirty="0"/>
              <a:t>:</a:t>
            </a:r>
            <a:endParaRPr lang="en-US" dirty="0"/>
          </a:p>
          <a:p>
            <a:pPr lvl="0"/>
            <a:r>
              <a:rPr lang="en-IN" dirty="0"/>
              <a:t>The HRA tab contains 15+ sections where members can update their health analysis report</a:t>
            </a:r>
            <a:r>
              <a:rPr lang="en-IN" dirty="0" smtClean="0"/>
              <a:t>.</a:t>
            </a:r>
          </a:p>
          <a:p>
            <a:pPr lvl="0">
              <a:buNone/>
            </a:pPr>
            <a:r>
              <a:rPr lang="en-IN" b="1" dirty="0" smtClean="0"/>
              <a:t>Appointment Details:</a:t>
            </a:r>
            <a:endParaRPr lang="en-US" b="1" dirty="0"/>
          </a:p>
          <a:p>
            <a:pPr lvl="0"/>
            <a:r>
              <a:rPr lang="en-IN" dirty="0"/>
              <a:t>Members can view </a:t>
            </a:r>
            <a:r>
              <a:rPr lang="en-IN" dirty="0" smtClean="0"/>
              <a:t>future </a:t>
            </a:r>
            <a:r>
              <a:rPr lang="en-IN" dirty="0"/>
              <a:t>appointments via the </a:t>
            </a:r>
            <a:r>
              <a:rPr lang="en-IN" dirty="0" smtClean="0"/>
              <a:t>portal and call us if they want to reschedule.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1782</Words>
  <Application>Microsoft Office PowerPoint</Application>
  <PresentationFormat>On-screen Show (4:3)</PresentationFormat>
  <Paragraphs>212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Training Module: Call Handling and Service Request Process</vt:lpstr>
      <vt:lpstr>Website &amp; Google Sheets</vt:lpstr>
      <vt:lpstr>Appointment Scheduling for Consultation</vt:lpstr>
      <vt:lpstr>Incoming Call – Missed Callback</vt:lpstr>
      <vt:lpstr>Appointment Rescheduling</vt:lpstr>
      <vt:lpstr>Blood Test &amp; FRA (Full Body Checkup) Queries:</vt:lpstr>
      <vt:lpstr>Blood Test &amp; FRA Reports Not Received</vt:lpstr>
      <vt:lpstr>Member Details Change Request</vt:lpstr>
      <vt:lpstr> Language-Specific Appointment Rescheduling</vt:lpstr>
      <vt:lpstr>Ambulance Request</vt:lpstr>
      <vt:lpstr>Medical Discount Process</vt:lpstr>
      <vt:lpstr>Concierge Request (Home Care, Nurse, Specialist Appointment)</vt:lpstr>
      <vt:lpstr>Concierge Email to OPS Team</vt:lpstr>
      <vt:lpstr>Member Portal Queries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Module: Call Handling and Service Request Process</dc:title>
  <dc:creator>mycare</dc:creator>
  <cp:lastModifiedBy>mycare</cp:lastModifiedBy>
  <cp:revision>24</cp:revision>
  <dcterms:created xsi:type="dcterms:W3CDTF">2025-04-04T05:29:36Z</dcterms:created>
  <dcterms:modified xsi:type="dcterms:W3CDTF">2025-04-09T10:48:38Z</dcterms:modified>
</cp:coreProperties>
</file>